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Lst>
  <p:sldIdLst>
    <p:sldId id="256" r:id="rId3"/>
    <p:sldId id="262" r:id="rId4"/>
    <p:sldId id="257" r:id="rId5"/>
    <p:sldId id="263" r:id="rId6"/>
    <p:sldId id="264" r:id="rId7"/>
    <p:sldId id="260" r:id="rId8"/>
    <p:sldId id="265" r:id="rId9"/>
    <p:sldId id="261"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69" d="100"/>
          <a:sy n="69" d="100"/>
        </p:scale>
        <p:origin x="4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72986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877128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213029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682291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864906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958423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78472E-549A-47D8-8F77-F0138A32009C}"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2094664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78472E-549A-47D8-8F77-F0138A32009C}" type="datetimeFigureOut">
              <a:rPr lang="en-US" smtClean="0"/>
              <a:t>6/3/2019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319632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78472E-549A-47D8-8F77-F0138A32009C}" type="datetimeFigureOut">
              <a:rPr lang="en-US" smtClean="0"/>
              <a:t>6/3/2019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2005401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8472E-549A-47D8-8F77-F0138A32009C}" type="datetimeFigureOut">
              <a:rPr lang="en-US" smtClean="0"/>
              <a:t>6/3/2019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29893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8472E-549A-47D8-8F77-F0138A32009C}"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205752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496918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8472E-549A-47D8-8F77-F0138A32009C}"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20314446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794876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78493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78472E-549A-47D8-8F77-F0138A32009C}"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44956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78472E-549A-47D8-8F77-F0138A32009C}"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03849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78472E-549A-47D8-8F77-F0138A32009C}" type="datetimeFigureOut">
              <a:rPr lang="en-US" smtClean="0"/>
              <a:t>6/3/2019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44709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78472E-549A-47D8-8F77-F0138A32009C}" type="datetimeFigureOut">
              <a:rPr lang="en-US" smtClean="0"/>
              <a:t>6/3/2019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05205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8472E-549A-47D8-8F77-F0138A32009C}" type="datetimeFigureOut">
              <a:rPr lang="en-US" smtClean="0"/>
              <a:t>6/3/2019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59583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8472E-549A-47D8-8F77-F0138A32009C}"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31914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8472E-549A-47D8-8F77-F0138A32009C}"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FD69E-FC7A-45CC-B0CD-EF9D7356F89C}" type="slidenum">
              <a:rPr lang="en-US" smtClean="0"/>
              <a:t>‹#›</a:t>
            </a:fld>
            <a:endParaRPr lang="en-US"/>
          </a:p>
        </p:txBody>
      </p:sp>
    </p:spTree>
    <p:extLst>
      <p:ext uri="{BB962C8B-B14F-4D97-AF65-F5344CB8AC3E}">
        <p14:creationId xmlns:p14="http://schemas.microsoft.com/office/powerpoint/2010/main" val="18768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8472E-549A-47D8-8F77-F0138A32009C}" type="datetimeFigureOut">
              <a:rPr lang="en-US" smtClean="0"/>
              <a:t>6/3/2019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FD69E-FC7A-45CC-B0CD-EF9D7356F89C}" type="slidenum">
              <a:rPr lang="en-US" smtClean="0"/>
              <a:t>‹#›</a:t>
            </a:fld>
            <a:endParaRPr lang="en-US"/>
          </a:p>
        </p:txBody>
      </p:sp>
    </p:spTree>
    <p:extLst>
      <p:ext uri="{BB962C8B-B14F-4D97-AF65-F5344CB8AC3E}">
        <p14:creationId xmlns:p14="http://schemas.microsoft.com/office/powerpoint/2010/main" val="1692782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8472E-549A-47D8-8F77-F0138A32009C}" type="datetimeFigureOut">
              <a:rPr lang="en-US" smtClean="0"/>
              <a:t>6/3/2019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FD69E-FC7A-45CC-B0CD-EF9D7356F89C}" type="slidenum">
              <a:rPr lang="en-US" smtClean="0"/>
              <a:t>‹#›</a:t>
            </a:fld>
            <a:endParaRPr lang="en-US"/>
          </a:p>
        </p:txBody>
      </p:sp>
    </p:spTree>
    <p:extLst>
      <p:ext uri="{BB962C8B-B14F-4D97-AF65-F5344CB8AC3E}">
        <p14:creationId xmlns:p14="http://schemas.microsoft.com/office/powerpoint/2010/main" val="11694206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arudin/" TargetMode="External"/><Relationship Id="rId2" Type="http://schemas.openxmlformats.org/officeDocument/2006/relationships/hyperlink" Target="mailto:tbarudin@barudinlaw.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a.gov/" TargetMode="External"/><Relationship Id="rId2" Type="http://schemas.openxmlformats.org/officeDocument/2006/relationships/hyperlink" Target="https://www.bia.gov/bia/ois/dhs/icwa"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hyperlink" Target="http://www.navajocourt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etforlawyers.com/page/google-lawyers-essential-search-tips-and-productivity-tools" TargetMode="External"/><Relationship Id="rId2" Type="http://schemas.openxmlformats.org/officeDocument/2006/relationships/hyperlink" Target="http://apps.americanbar.org/abastore/products/books/abstracts/5110704_Intro.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etforlawyer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eo-for-lawyers.com/attorneys-use-g-suite-google-docs-instead-microsoft-offi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hs.gov/ihm/" TargetMode="External"/><Relationship Id="rId2" Type="http://schemas.openxmlformats.org/officeDocument/2006/relationships/hyperlink" Target="https://www.ihs.gov/riskmanagement/manual/manualsection08/"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406698" y="1408635"/>
            <a:ext cx="9399321" cy="3847207"/>
          </a:xfrm>
          <a:prstGeom prst="rect">
            <a:avLst/>
          </a:prstGeom>
          <a:solidFill>
            <a:srgbClr val="FFFF00"/>
          </a:solidFill>
          <a:ln w="15875">
            <a:solidFill>
              <a:schemeClr val="tx1"/>
            </a:solidFill>
          </a:ln>
        </p:spPr>
        <p:txBody>
          <a:bodyPr wrap="square" rtlCol="0">
            <a:spAutoFit/>
          </a:bodyPr>
          <a:lstStyle/>
          <a:p>
            <a:pPr algn="ctr"/>
            <a:r>
              <a:rPr lang="en-US" sz="3200" i="1" u="sng" dirty="0" smtClean="0">
                <a:latin typeface="Times New Roman" charset="0"/>
                <a:ea typeface="Times New Roman" charset="0"/>
                <a:cs typeface="Times New Roman" charset="0"/>
              </a:rPr>
              <a:t>USING THE INTERNET FOR LEGAL RESEARCH</a:t>
            </a:r>
          </a:p>
          <a:p>
            <a:endParaRPr lang="en-US" dirty="0">
              <a:latin typeface="Times New Roman" charset="0"/>
              <a:ea typeface="Times New Roman" charset="0"/>
              <a:cs typeface="Times New Roman" charset="0"/>
            </a:endParaRPr>
          </a:p>
          <a:p>
            <a:pPr algn="ctr"/>
            <a:r>
              <a:rPr lang="en-US" sz="2400" b="1" dirty="0" smtClean="0">
                <a:latin typeface="Times New Roman" charset="0"/>
                <a:ea typeface="Times New Roman" charset="0"/>
                <a:cs typeface="Times New Roman" charset="0"/>
              </a:rPr>
              <a:t>2019 NAVAJO BAR ASSOCIATION</a:t>
            </a:r>
          </a:p>
          <a:p>
            <a:pPr algn="ctr"/>
            <a:endParaRPr lang="en-US" sz="2000" b="1" dirty="0" smtClean="0">
              <a:latin typeface="Times New Roman" charset="0"/>
              <a:ea typeface="Times New Roman" charset="0"/>
              <a:cs typeface="Times New Roman" charset="0"/>
            </a:endParaRPr>
          </a:p>
          <a:p>
            <a:pPr algn="ctr"/>
            <a:r>
              <a:rPr lang="en-US" sz="2000" b="1" dirty="0" smtClean="0">
                <a:latin typeface="Times New Roman" charset="0"/>
                <a:ea typeface="Times New Roman" charset="0"/>
                <a:cs typeface="Times New Roman" charset="0"/>
              </a:rPr>
              <a:t>JUNE </a:t>
            </a:r>
            <a:r>
              <a:rPr lang="en-US" sz="2000" b="1" dirty="0" smtClean="0">
                <a:latin typeface="Times New Roman" charset="0"/>
                <a:ea typeface="Times New Roman" charset="0"/>
                <a:cs typeface="Times New Roman" charset="0"/>
              </a:rPr>
              <a:t>7, 2019</a:t>
            </a:r>
          </a:p>
          <a:p>
            <a:pPr algn="ctr"/>
            <a:endParaRPr lang="en-US" sz="1600" dirty="0" smtClean="0">
              <a:latin typeface="Times New Roman" charset="0"/>
              <a:ea typeface="Times New Roman" charset="0"/>
              <a:cs typeface="Times New Roman" charset="0"/>
            </a:endParaRPr>
          </a:p>
          <a:p>
            <a:pPr algn="ctr"/>
            <a:r>
              <a:rPr lang="en-US" sz="1600" dirty="0" smtClean="0">
                <a:latin typeface="Times New Roman" charset="0"/>
                <a:ea typeface="Times New Roman" charset="0"/>
                <a:cs typeface="Times New Roman" charset="0"/>
              </a:rPr>
              <a:t>Theodore W. </a:t>
            </a:r>
            <a:r>
              <a:rPr lang="en-US" sz="1600" dirty="0" err="1" smtClean="0">
                <a:latin typeface="Times New Roman" charset="0"/>
                <a:ea typeface="Times New Roman" charset="0"/>
                <a:cs typeface="Times New Roman" charset="0"/>
              </a:rPr>
              <a:t>Barudin</a:t>
            </a:r>
            <a:endParaRPr lang="en-US" sz="1600" dirty="0" smtClean="0">
              <a:latin typeface="Times New Roman" charset="0"/>
              <a:ea typeface="Times New Roman" charset="0"/>
              <a:cs typeface="Times New Roman" charset="0"/>
            </a:endParaRPr>
          </a:p>
          <a:p>
            <a:pPr algn="ctr"/>
            <a:r>
              <a:rPr lang="en-US" sz="1600" dirty="0" smtClean="0">
                <a:latin typeface="Times New Roman" charset="0"/>
                <a:ea typeface="Times New Roman" charset="0"/>
                <a:cs typeface="Times New Roman" charset="0"/>
              </a:rPr>
              <a:t>BARUDIN LAW FIRM, P.C.</a:t>
            </a:r>
          </a:p>
          <a:p>
            <a:pPr algn="ctr"/>
            <a:r>
              <a:rPr lang="en-US" sz="1600" dirty="0" smtClean="0">
                <a:latin typeface="Times New Roman" charset="0"/>
                <a:ea typeface="Times New Roman" charset="0"/>
                <a:cs typeface="Times New Roman" charset="0"/>
              </a:rPr>
              <a:t>Albuquerque, NM</a:t>
            </a:r>
          </a:p>
          <a:p>
            <a:pPr algn="ctr"/>
            <a:r>
              <a:rPr lang="en-US" sz="1600" dirty="0" smtClean="0">
                <a:latin typeface="Times New Roman" charset="0"/>
                <a:ea typeface="Times New Roman" charset="0"/>
                <a:cs typeface="Times New Roman" charset="0"/>
              </a:rPr>
              <a:t>(505) 332-1800</a:t>
            </a:r>
          </a:p>
          <a:p>
            <a:pPr algn="ctr"/>
            <a:r>
              <a:rPr lang="en-US" sz="1600" dirty="0" smtClean="0">
                <a:latin typeface="Times New Roman" charset="0"/>
                <a:ea typeface="Times New Roman" charset="0"/>
                <a:cs typeface="Times New Roman" charset="0"/>
                <a:hlinkClick r:id="rId2"/>
              </a:rPr>
              <a:t>tbarudin@barudinlaw.com</a:t>
            </a:r>
            <a:endParaRPr lang="en-US" sz="1600" dirty="0" smtClean="0">
              <a:latin typeface="Times New Roman" charset="0"/>
              <a:ea typeface="Times New Roman" charset="0"/>
              <a:cs typeface="Times New Roman" charset="0"/>
            </a:endParaRPr>
          </a:p>
          <a:p>
            <a:pPr algn="ctr"/>
            <a:r>
              <a:rPr lang="en-US" sz="1600" dirty="0" err="1" smtClean="0">
                <a:latin typeface="Times New Roman" charset="0"/>
                <a:ea typeface="Times New Roman" charset="0"/>
                <a:cs typeface="Times New Roman" charset="0"/>
                <a:hlinkClick r:id="rId3"/>
              </a:rPr>
              <a:t>www.Barudin</a:t>
            </a:r>
            <a:r>
              <a:rPr lang="en-US" sz="1600" dirty="0" err="1" smtClean="0">
                <a:latin typeface="Times New Roman" charset="0"/>
                <a:ea typeface="Times New Roman" charset="0"/>
                <a:cs typeface="Times New Roman" charset="0"/>
              </a:rPr>
              <a:t>law.com</a:t>
            </a:r>
            <a:endParaRPr lang="en-US" sz="1600" dirty="0" smtClean="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449906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446363" y="3826221"/>
            <a:ext cx="6861174" cy="584775"/>
          </a:xfrm>
          <a:prstGeom prst="rect">
            <a:avLst/>
          </a:prstGeom>
          <a:solidFill>
            <a:srgbClr val="FFFF00"/>
          </a:solidFill>
          <a:ln w="15875">
            <a:solidFill>
              <a:schemeClr val="tx1"/>
            </a:solidFill>
          </a:ln>
        </p:spPr>
        <p:txBody>
          <a:bodyPr wrap="none">
            <a:spAutoFit/>
          </a:bodyPr>
          <a:lstStyle/>
          <a:p>
            <a:r>
              <a:rPr lang="en-US" sz="3200" b="1" dirty="0">
                <a:hlinkClick r:id="rId2"/>
              </a:rPr>
              <a:t>https://www.bia.gov/bia/ois/dhs/icwa</a:t>
            </a:r>
            <a:endParaRPr lang="en-US" sz="3200" b="1" dirty="0"/>
          </a:p>
        </p:txBody>
      </p:sp>
      <p:sp>
        <p:nvSpPr>
          <p:cNvPr id="3" name="Rectangle 2"/>
          <p:cNvSpPr/>
          <p:nvPr/>
        </p:nvSpPr>
        <p:spPr>
          <a:xfrm>
            <a:off x="4129215" y="2575619"/>
            <a:ext cx="3837910" cy="584775"/>
          </a:xfrm>
          <a:prstGeom prst="rect">
            <a:avLst/>
          </a:prstGeom>
          <a:solidFill>
            <a:srgbClr val="FFFF00"/>
          </a:solidFill>
          <a:ln w="15875">
            <a:solidFill>
              <a:srgbClr val="002060"/>
            </a:solidFill>
          </a:ln>
        </p:spPr>
        <p:txBody>
          <a:bodyPr wrap="none">
            <a:spAutoFit/>
          </a:bodyPr>
          <a:lstStyle/>
          <a:p>
            <a:r>
              <a:rPr lang="en-US" sz="3200" b="1" dirty="0">
                <a:latin typeface="CG Omega" panose="020B0502050508020304" pitchFamily="34" charset="0"/>
                <a:hlinkClick r:id="rId3"/>
              </a:rPr>
              <a:t>https://www.bia.gov/</a:t>
            </a:r>
            <a:endParaRPr lang="en-US" sz="3200" b="1" dirty="0">
              <a:latin typeface="CG Omega" panose="020B0502050508020304" pitchFamily="34" charset="0"/>
            </a:endParaRPr>
          </a:p>
        </p:txBody>
      </p:sp>
      <p:sp>
        <p:nvSpPr>
          <p:cNvPr id="4" name="TextBox 3"/>
          <p:cNvSpPr txBox="1"/>
          <p:nvPr/>
        </p:nvSpPr>
        <p:spPr>
          <a:xfrm>
            <a:off x="3463636" y="1493348"/>
            <a:ext cx="5883564" cy="584775"/>
          </a:xfrm>
          <a:prstGeom prst="rect">
            <a:avLst/>
          </a:prstGeom>
          <a:solidFill>
            <a:srgbClr val="FFFF00"/>
          </a:solidFill>
          <a:ln w="57150">
            <a:solidFill>
              <a:schemeClr val="tx1"/>
            </a:solidFill>
          </a:ln>
        </p:spPr>
        <p:txBody>
          <a:bodyPr wrap="square" rtlCol="0">
            <a:spAutoFit/>
          </a:bodyPr>
          <a:lstStyle/>
          <a:p>
            <a:r>
              <a:rPr lang="en-US" sz="3200" b="1" dirty="0" smtClean="0">
                <a:latin typeface="CG Omega" panose="020B0502050508020304" pitchFamily="34" charset="0"/>
              </a:rPr>
              <a:t>BUREAU OF INDIAN AFFAIRS </a:t>
            </a:r>
            <a:endParaRPr lang="en-US" sz="3200" b="1" dirty="0">
              <a:latin typeface="CG Omega" panose="020B0502050508020304" pitchFamily="34" charset="0"/>
            </a:endParaRPr>
          </a:p>
        </p:txBody>
      </p:sp>
    </p:spTree>
    <p:extLst>
      <p:ext uri="{BB962C8B-B14F-4D97-AF65-F5344CB8AC3E}">
        <p14:creationId xmlns:p14="http://schemas.microsoft.com/office/powerpoint/2010/main" val="65735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a:xfrm>
            <a:off x="3305693" y="3263998"/>
            <a:ext cx="5544457" cy="584775"/>
          </a:xfrm>
          <a:prstGeom prst="rect">
            <a:avLst/>
          </a:prstGeom>
          <a:solidFill>
            <a:srgbClr val="FFFF00"/>
          </a:solidFill>
          <a:ln w="15875">
            <a:solidFill>
              <a:schemeClr val="tx1"/>
            </a:solidFill>
          </a:ln>
        </p:spPr>
        <p:txBody>
          <a:bodyPr wrap="square">
            <a:spAutoFit/>
          </a:bodyPr>
          <a:lstStyle/>
          <a:p>
            <a:r>
              <a:rPr lang="en-US" sz="3200" dirty="0" smtClean="0">
                <a:effectLst/>
                <a:latin typeface="CG Omega" charset="0"/>
                <a:ea typeface="Calibri" charset="0"/>
                <a:cs typeface="Times New Roman" charset="0"/>
                <a:hlinkClick r:id="rId2"/>
              </a:rPr>
              <a:t>http://www.navajocourts.org/</a:t>
            </a:r>
            <a:endParaRPr lang="en-US" sz="3200" dirty="0">
              <a:effectLst/>
              <a:latin typeface="CG Omega" charset="0"/>
              <a:ea typeface="Calibri" charset="0"/>
              <a:cs typeface="Times New Roman" charset="0"/>
            </a:endParaRPr>
          </a:p>
        </p:txBody>
      </p:sp>
      <p:sp>
        <p:nvSpPr>
          <p:cNvPr id="2" name="TextBox 1"/>
          <p:cNvSpPr txBox="1"/>
          <p:nvPr/>
        </p:nvSpPr>
        <p:spPr>
          <a:xfrm>
            <a:off x="427465" y="1818968"/>
            <a:ext cx="11300914" cy="830997"/>
          </a:xfrm>
          <a:prstGeom prst="rect">
            <a:avLst/>
          </a:prstGeom>
          <a:solidFill>
            <a:srgbClr val="FFFF00"/>
          </a:solidFill>
          <a:ln w="15875">
            <a:solidFill>
              <a:schemeClr val="tx1"/>
            </a:solidFill>
          </a:ln>
        </p:spPr>
        <p:txBody>
          <a:bodyPr wrap="none" rtlCol="0">
            <a:spAutoFit/>
          </a:bodyPr>
          <a:lstStyle/>
          <a:p>
            <a:r>
              <a:rPr lang="en-US" sz="4800" dirty="0" smtClean="0"/>
              <a:t>NAVAJO NATION JUDICIAL BRANCH WEBSITE</a:t>
            </a:r>
            <a:endParaRPr lang="en-US" sz="4800" dirty="0"/>
          </a:p>
        </p:txBody>
      </p:sp>
    </p:spTree>
    <p:extLst>
      <p:ext uri="{BB962C8B-B14F-4D97-AF65-F5344CB8AC3E}">
        <p14:creationId xmlns:p14="http://schemas.microsoft.com/office/powerpoint/2010/main" val="194009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679834" y="2440144"/>
            <a:ext cx="10929256" cy="1077218"/>
          </a:xfrm>
          <a:prstGeom prst="rect">
            <a:avLst/>
          </a:prstGeom>
          <a:solidFill>
            <a:srgbClr val="FFFF00"/>
          </a:solidFill>
          <a:ln w="15875">
            <a:solidFill>
              <a:schemeClr val="tx1"/>
            </a:solidFill>
          </a:ln>
        </p:spPr>
        <p:txBody>
          <a:bodyPr wrap="square">
            <a:spAutoFit/>
          </a:bodyPr>
          <a:lstStyle/>
          <a:p>
            <a:pPr algn="ctr"/>
            <a:r>
              <a:rPr lang="en-US" sz="3200" u="sng" dirty="0" smtClean="0">
                <a:solidFill>
                  <a:srgbClr val="0000FF"/>
                </a:solidFill>
                <a:effectLst/>
                <a:latin typeface="CG Omega" panose="020B0502050508020304" pitchFamily="34" charset="0"/>
                <a:ea typeface="Calibri" panose="020F0502020204030204" pitchFamily="34" charset="0"/>
                <a:cs typeface="Times New Roman" panose="02020603050405020304" pitchFamily="18" charset="0"/>
                <a:hlinkClick r:id="rId2"/>
              </a:rPr>
              <a:t>http://apps.americanbar.org/abastore/products/books/abstracts/5110704_Intro.pdf</a:t>
            </a:r>
            <a:endParaRPr lang="en-US" sz="3200" dirty="0">
              <a:effectLst/>
              <a:latin typeface="CG Omega" panose="020B05020505080203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3640748" y="1364344"/>
            <a:ext cx="5007428" cy="707886"/>
          </a:xfrm>
          <a:prstGeom prst="rect">
            <a:avLst/>
          </a:prstGeom>
          <a:solidFill>
            <a:srgbClr val="FFFF00"/>
          </a:solidFill>
          <a:ln w="15875">
            <a:solidFill>
              <a:srgbClr val="002060"/>
            </a:solidFill>
          </a:ln>
        </p:spPr>
        <p:txBody>
          <a:bodyPr wrap="square" rtlCol="0">
            <a:spAutoFit/>
          </a:bodyPr>
          <a:lstStyle/>
          <a:p>
            <a:r>
              <a:rPr lang="en-US" sz="4000" dirty="0" smtClean="0"/>
              <a:t>GOOGLE FOR LAWYERS</a:t>
            </a:r>
            <a:endParaRPr lang="en-US" sz="4000" dirty="0"/>
          </a:p>
        </p:txBody>
      </p:sp>
      <p:sp>
        <p:nvSpPr>
          <p:cNvPr id="4" name="Rectangle 3"/>
          <p:cNvSpPr/>
          <p:nvPr/>
        </p:nvSpPr>
        <p:spPr>
          <a:xfrm>
            <a:off x="1088136" y="3762165"/>
            <a:ext cx="9310254" cy="1077218"/>
          </a:xfrm>
          <a:prstGeom prst="rect">
            <a:avLst/>
          </a:prstGeom>
          <a:solidFill>
            <a:srgbClr val="FFFF00"/>
          </a:solidFill>
          <a:ln w="15875">
            <a:solidFill>
              <a:schemeClr val="tx1"/>
            </a:solidFill>
          </a:ln>
        </p:spPr>
        <p:txBody>
          <a:bodyPr wrap="square">
            <a:spAutoFit/>
          </a:bodyPr>
          <a:lstStyle/>
          <a:p>
            <a:pPr algn="ctr"/>
            <a:r>
              <a:rPr lang="en-US" sz="3200" u="sng" dirty="0">
                <a:solidFill>
                  <a:srgbClr val="0000FF"/>
                </a:solidFill>
                <a:latin typeface="CG Omega" charset="0"/>
                <a:ea typeface="Calibri" charset="0"/>
                <a:cs typeface="Times New Roman" charset="0"/>
                <a:hlinkClick r:id="rId3"/>
              </a:rPr>
              <a:t>https://www.netforlawyers.com/page/google-lawyers-essential-search-tips-and-productivity-tools</a:t>
            </a:r>
            <a:r>
              <a:rPr lang="en-US" sz="3200" dirty="0">
                <a:latin typeface="CG Omega" charset="0"/>
                <a:ea typeface="Calibri" charset="0"/>
                <a:cs typeface="Times New Roman" charset="0"/>
              </a:rPr>
              <a:t> </a:t>
            </a:r>
            <a:endParaRPr lang="en-US" sz="3200" dirty="0" smtClean="0">
              <a:latin typeface="CG Omega" charset="0"/>
              <a:ea typeface="Calibri" charset="0"/>
              <a:cs typeface="Times New Roman" charset="0"/>
            </a:endParaRPr>
          </a:p>
        </p:txBody>
      </p:sp>
    </p:spTree>
    <p:extLst>
      <p:ext uri="{BB962C8B-B14F-4D97-AF65-F5344CB8AC3E}">
        <p14:creationId xmlns:p14="http://schemas.microsoft.com/office/powerpoint/2010/main" val="235698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useBgFill="1">
        <p:nvSpPr>
          <p:cNvPr id="5" name="Rectangle 4"/>
          <p:cNvSpPr/>
          <p:nvPr/>
        </p:nvSpPr>
        <p:spPr>
          <a:xfrm>
            <a:off x="704427" y="28064"/>
            <a:ext cx="10099040" cy="6801862"/>
          </a:xfrm>
          <a:prstGeom prst="rect">
            <a:avLst/>
          </a:prstGeom>
        </p:spPr>
        <p:txBody>
          <a:bodyPr wrap="square">
            <a:spAutoFit/>
          </a:bodyPr>
          <a:lstStyle/>
          <a:p>
            <a:pPr algn="ctr"/>
            <a:r>
              <a:rPr lang="en-US" b="1" dirty="0"/>
              <a:t> </a:t>
            </a:r>
            <a:r>
              <a:rPr lang="en-US" b="1" dirty="0" smtClean="0"/>
              <a:t>                                                                     </a:t>
            </a:r>
            <a:r>
              <a:rPr lang="en-US" b="1" u="sng" dirty="0" smtClean="0"/>
              <a:t>Introduction</a:t>
            </a:r>
            <a:r>
              <a:rPr lang="en-US" b="1" dirty="0" smtClean="0"/>
              <a:t>	                   (ABA)  (Google for Lawyers)</a:t>
            </a:r>
            <a:endParaRPr lang="en-US" b="1" u="sng" dirty="0" smtClean="0"/>
          </a:p>
          <a:p>
            <a:endParaRPr lang="en-US" dirty="0" smtClean="0"/>
          </a:p>
          <a:p>
            <a:r>
              <a:rPr lang="en-US" sz="1600" dirty="0" smtClean="0"/>
              <a:t>When </a:t>
            </a:r>
            <a:r>
              <a:rPr lang="en-US" sz="1600" dirty="0"/>
              <a:t>people heard that our next book for the ABA Law Practice Management Section was about Google, many responded, “Google? Is there really enough for a whole book?” One look at the Table of Contents should answer that question. Google for Lawyers is meant to be a practical guide for lawyers who want to know how to get the most out of Google for their research and their technology needs. It is designed to show lawyers how they can use free and low-cost tools available from Google to compete with large firms and their large research and technology budgets. These tools range from lesser-known resources such as Google Scholar’s case law database and free office applications such as Gmail, Google Docs, and Google Calendar to services such as Google Voice, Google Wave, and Google Translate. The time when lawyers could ignore the information on the Internet has passed. Legal professionals can use Google for Lawyers to become </a:t>
            </a:r>
            <a:r>
              <a:rPr lang="en-US" sz="1600" dirty="0" smtClean="0"/>
              <a:t>tech savvy </a:t>
            </a:r>
            <a:r>
              <a:rPr lang="en-US" sz="1600" dirty="0"/>
              <a:t>practitioners and gain the edge over other practitioners by learning how to use Google’s advanced features for research and its free office applications to become more efficient in their practice. This book will be one of the most powerful weapons in your arsenal when it comes to </a:t>
            </a:r>
            <a:r>
              <a:rPr lang="en-US" sz="1600" dirty="0" smtClean="0"/>
              <a:t>searching out </a:t>
            </a:r>
            <a:r>
              <a:rPr lang="en-US" sz="1600" dirty="0"/>
              <a:t>information from the Internet and practicing more efficiently. Google for Lawyers introduces novice Internet searchers to the diverse collection of information locatable through the Internet’s most popular search engine. For intermediate and advanced users, the book unlocks the power of search strategies, functions, and services they are probably not aware of. The book discusses the importance of including effective Google searching as part of a lawyer’s due diligence, and cites case law that mandates that lawyers should use Google and other resources available on the Internet, where applicable. Google for Lawyers illustrates the reasons lawyers should use Google for research, from searching free case law and newspaper and magazine </a:t>
            </a:r>
            <a:r>
              <a:rPr lang="en-US" sz="1600" dirty="0" err="1"/>
              <a:t>frontmatter_i-xx.indd</a:t>
            </a:r>
            <a:r>
              <a:rPr lang="en-US" sz="1600" dirty="0"/>
              <a:t> 23 7/13/10 10:37 AM xxiv Introduction articles, to locating information about the opposition, expert witnesses, jurors, and existing and potential clients, to finding missing witnesses and missing heirs. The book also explains, step by step, how to use various Google tools and databases to get this information quickly and efficiently. “War Stories” from lawyers are also included to show how they have used Google to their advantage in their practice. Conventions Used in This Book Throughout the book we will use boldfaced type to indicate exact text that appears onscreen in links (URLs), buttons, drop-down menus, etc. for the services and tools we discuss (</a:t>
            </a:r>
            <a:r>
              <a:rPr lang="en-US" sz="1600" dirty="0" err="1"/>
              <a:t>e.g</a:t>
            </a:r>
            <a:r>
              <a:rPr lang="en-US" sz="1600" dirty="0"/>
              <a:t>, More or Translate). Additionally, we will use italics to indicate exact text (search terms/ keywords) typed for sample searches we conducted to evaluate the Google services we discuss (e.g., “Mark </a:t>
            </a:r>
            <a:r>
              <a:rPr lang="en-US" sz="1600" dirty="0" err="1"/>
              <a:t>Rosch</a:t>
            </a:r>
            <a:r>
              <a:rPr lang="en-US" sz="1600" dirty="0"/>
              <a:t>” OR “Carole Levitt”).</a:t>
            </a:r>
          </a:p>
        </p:txBody>
      </p:sp>
    </p:spTree>
    <p:extLst>
      <p:ext uri="{BB962C8B-B14F-4D97-AF65-F5344CB8AC3E}">
        <p14:creationId xmlns:p14="http://schemas.microsoft.com/office/powerpoint/2010/main" val="1027678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231184" y="131064"/>
            <a:ext cx="5688722" cy="6986528"/>
          </a:xfrm>
          <a:prstGeom prst="rect">
            <a:avLst/>
          </a:prstGeom>
        </p:spPr>
        <p:txBody>
          <a:bodyPr wrap="square">
            <a:spAutoFit/>
          </a:bodyPr>
          <a:lstStyle/>
          <a:p>
            <a:r>
              <a:rPr lang="en-US" sz="1600" dirty="0">
                <a:solidFill>
                  <a:srgbClr val="333333"/>
                </a:solidFill>
                <a:latin typeface="Open Sans" charset="0"/>
              </a:rPr>
              <a:t>Google Drive for Lawyers – What You Need to Know.</a:t>
            </a:r>
          </a:p>
          <a:p>
            <a:r>
              <a:rPr lang="en-US" sz="1600" dirty="0">
                <a:solidFill>
                  <a:srgbClr val="939598"/>
                </a:solidFill>
                <a:latin typeface="Open Sans" charset="0"/>
              </a:rPr>
              <a:t>Considering Google Drive to Save Money for Your Law Firm? Not So Fast</a:t>
            </a:r>
          </a:p>
          <a:p>
            <a:r>
              <a:rPr lang="en-US" sz="1600" dirty="0">
                <a:solidFill>
                  <a:srgbClr val="939598"/>
                </a:solidFill>
                <a:latin typeface="Open Sans" charset="0"/>
              </a:rPr>
              <a:t>Google Drive is a cloud based document and file storage system provided by Google. As the undisputed leader of the Internet, it’s easy to see why a law firm would consider using it for file storage and sharing. With free and paid accounts, Google Drive provides not just ample space, but it also provides people with the ability to collaborate with others and share files. What about Google Drive for Lawyers?</a:t>
            </a:r>
          </a:p>
          <a:p>
            <a:r>
              <a:rPr lang="en-US" sz="1600" dirty="0">
                <a:solidFill>
                  <a:srgbClr val="333333"/>
                </a:solidFill>
                <a:latin typeface="Open Sans" charset="0"/>
              </a:rPr>
              <a:t>Is Google Drive Appropriate for Law Firm Use?</a:t>
            </a:r>
          </a:p>
          <a:p>
            <a:r>
              <a:rPr lang="en-US" sz="1600" dirty="0">
                <a:solidFill>
                  <a:srgbClr val="939598"/>
                </a:solidFill>
                <a:latin typeface="Open Sans" charset="0"/>
              </a:rPr>
              <a:t>Like many cloud options for storing files, sharing files, and collaboration, one of the biggest selling points is cost. Through </a:t>
            </a:r>
            <a:r>
              <a:rPr lang="en-US" sz="1600" dirty="0" err="1">
                <a:solidFill>
                  <a:srgbClr val="939598"/>
                </a:solidFill>
                <a:latin typeface="Open Sans" charset="0"/>
              </a:rPr>
              <a:t>GSuite</a:t>
            </a:r>
            <a:r>
              <a:rPr lang="en-US" sz="1600" dirty="0">
                <a:solidFill>
                  <a:srgbClr val="939598"/>
                </a:solidFill>
                <a:latin typeface="Open Sans" charset="0"/>
              </a:rPr>
              <a:t>, law firms can receive 30 gigs of storage for $5 per user per month. Law firms can get unlimited cloud storage or 1 terabyte per user if the firm has less than five users for $10 per user per month. There’s a $25 per user per month plan, but if your firm has less than five users, each person would only get 1 terabyte of space. It does, of course, have other features that we will touch on soon</a:t>
            </a:r>
            <a:r>
              <a:rPr lang="en-US" sz="1600" dirty="0" smtClean="0">
                <a:solidFill>
                  <a:srgbClr val="939598"/>
                </a:solidFill>
                <a:latin typeface="Open Sans" charset="0"/>
              </a:rPr>
              <a:t>.</a:t>
            </a:r>
          </a:p>
          <a:p>
            <a:pPr lvl="0"/>
            <a:r>
              <a:rPr lang="en-US" sz="1600" dirty="0">
                <a:solidFill>
                  <a:srgbClr val="939598"/>
                </a:solidFill>
                <a:latin typeface="Open Sans" charset="0"/>
              </a:rPr>
              <a:t>When it comes to Google Drive for Lawyers, the real question is whether Google Drive, at any price level, is appropriate for law firm use. While all account levels provide users with shared calendars, access to Google Docs and Spreadsheets, Google drive does not have the security, matter-centricity or robust document management functionality that most law firms require.</a:t>
            </a:r>
          </a:p>
          <a:p>
            <a:endParaRPr lang="en-US" sz="1600" b="0" i="0" dirty="0">
              <a:solidFill>
                <a:srgbClr val="939598"/>
              </a:solidFill>
              <a:effectLst/>
              <a:latin typeface="Open Sans" charset="0"/>
            </a:endParaRPr>
          </a:p>
        </p:txBody>
      </p:sp>
      <p:sp>
        <p:nvSpPr>
          <p:cNvPr id="7" name="Rectangle 6"/>
          <p:cNvSpPr/>
          <p:nvPr/>
        </p:nvSpPr>
        <p:spPr>
          <a:xfrm>
            <a:off x="5919906" y="131064"/>
            <a:ext cx="6154107" cy="5262979"/>
          </a:xfrm>
          <a:prstGeom prst="rect">
            <a:avLst/>
          </a:prstGeom>
        </p:spPr>
        <p:txBody>
          <a:bodyPr wrap="square">
            <a:spAutoFit/>
          </a:bodyPr>
          <a:lstStyle/>
          <a:p>
            <a:r>
              <a:rPr lang="en-US" sz="1600" dirty="0" smtClean="0">
                <a:solidFill>
                  <a:srgbClr val="333333"/>
                </a:solidFill>
                <a:latin typeface="Open Sans" charset="0"/>
              </a:rPr>
              <a:t>Examining </a:t>
            </a:r>
            <a:r>
              <a:rPr lang="en-US" sz="1600" dirty="0">
                <a:solidFill>
                  <a:srgbClr val="333333"/>
                </a:solidFill>
                <a:latin typeface="Open Sans" charset="0"/>
              </a:rPr>
              <a:t>Security</a:t>
            </a:r>
          </a:p>
          <a:p>
            <a:r>
              <a:rPr lang="en-US" sz="1600" i="1" dirty="0">
                <a:solidFill>
                  <a:srgbClr val="939598"/>
                </a:solidFill>
                <a:latin typeface="Open Sans" charset="0"/>
              </a:rPr>
              <a:t>Data Security in Consumer-grade Cloud Storage</a:t>
            </a:r>
            <a:endParaRPr lang="en-US" sz="1600" dirty="0">
              <a:solidFill>
                <a:srgbClr val="939598"/>
              </a:solidFill>
              <a:latin typeface="Open Sans" charset="0"/>
            </a:endParaRPr>
          </a:p>
          <a:p>
            <a:r>
              <a:rPr lang="en-US" sz="1600" dirty="0">
                <a:solidFill>
                  <a:srgbClr val="939598"/>
                </a:solidFill>
                <a:latin typeface="Open Sans" charset="0"/>
              </a:rPr>
              <a:t>As a law firm, you’re dealing with sensitive client information, an important factor when evaluating Google Drive for Lawyers. Family law or bankruptcy law firms may have tax records, social security numbers, and other important information. Personal injury and med mal firms could have medical records, authorizations, and social security numbers. Ask yourself this: if you were a client, would you want your confidential information stored on a cloud that, while good, is not necessarily meant to store confidential information?</a:t>
            </a:r>
          </a:p>
          <a:p>
            <a:r>
              <a:rPr lang="en-US" sz="1600" dirty="0">
                <a:solidFill>
                  <a:srgbClr val="939598"/>
                </a:solidFill>
                <a:latin typeface="Open Sans" charset="0"/>
              </a:rPr>
              <a:t>Consider this: how many people do you know who have and use their Google Drive account? Anyone who has a Gmail account (or who uses </a:t>
            </a:r>
            <a:r>
              <a:rPr lang="en-US" sz="1600" dirty="0" err="1">
                <a:solidFill>
                  <a:srgbClr val="939598"/>
                </a:solidFill>
                <a:latin typeface="Open Sans" charset="0"/>
              </a:rPr>
              <a:t>GSuite</a:t>
            </a:r>
            <a:r>
              <a:rPr lang="en-US" sz="1600" dirty="0">
                <a:solidFill>
                  <a:srgbClr val="939598"/>
                </a:solidFill>
                <a:latin typeface="Open Sans" charset="0"/>
              </a:rPr>
              <a:t>) has a Google Drive account. That’s standard knowledge and it could be the first place hackers will likely try to go to login and obtain your data or hold it hostage. At its basic level, all it takes is figuring out a user’s login email and password.</a:t>
            </a:r>
          </a:p>
          <a:p>
            <a:r>
              <a:rPr lang="en-US" sz="1600" dirty="0">
                <a:solidFill>
                  <a:srgbClr val="939598"/>
                </a:solidFill>
                <a:latin typeface="Open Sans" charset="0"/>
              </a:rPr>
              <a:t>It’s important to keep in mind that Google Drive for Lawyers isn’t just about security. It’s about making a cost-effective decision for your law firm while adhering to ethics surrounding cloud-based document sharing and storage.</a:t>
            </a:r>
            <a:endParaRPr lang="en-US" sz="1600" b="0" i="0" dirty="0">
              <a:solidFill>
                <a:srgbClr val="939598"/>
              </a:solidFill>
              <a:effectLst/>
              <a:latin typeface="Open Sans" charset="0"/>
            </a:endParaRPr>
          </a:p>
        </p:txBody>
      </p:sp>
    </p:spTree>
    <p:extLst>
      <p:ext uri="{BB962C8B-B14F-4D97-AF65-F5344CB8AC3E}">
        <p14:creationId xmlns:p14="http://schemas.microsoft.com/office/powerpoint/2010/main" val="2048633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3412077" y="3254166"/>
            <a:ext cx="5764720" cy="584775"/>
          </a:xfrm>
          <a:prstGeom prst="rect">
            <a:avLst/>
          </a:prstGeom>
          <a:solidFill>
            <a:srgbClr val="FFFF00"/>
          </a:solidFill>
          <a:ln w="15875">
            <a:solidFill>
              <a:schemeClr val="tx1"/>
            </a:solidFill>
          </a:ln>
        </p:spPr>
        <p:txBody>
          <a:bodyPr wrap="none">
            <a:spAutoFit/>
          </a:bodyPr>
          <a:lstStyle/>
          <a:p>
            <a:r>
              <a:rPr lang="en-US" sz="3200" b="1" u="sng" dirty="0">
                <a:solidFill>
                  <a:srgbClr val="0000FF"/>
                </a:solidFill>
                <a:latin typeface="CG Omega" charset="0"/>
                <a:ea typeface="Calibri" charset="0"/>
                <a:cs typeface="Times New Roman" charset="0"/>
                <a:hlinkClick r:id="rId2"/>
              </a:rPr>
              <a:t>https://</a:t>
            </a:r>
            <a:r>
              <a:rPr lang="en-US" sz="3200" b="1" u="sng" dirty="0" smtClean="0">
                <a:solidFill>
                  <a:srgbClr val="0000FF"/>
                </a:solidFill>
                <a:latin typeface="CG Omega" charset="0"/>
                <a:ea typeface="Calibri" charset="0"/>
                <a:cs typeface="Times New Roman" charset="0"/>
                <a:hlinkClick r:id="rId2"/>
              </a:rPr>
              <a:t>www.netforlawyers.com</a:t>
            </a:r>
            <a:r>
              <a:rPr lang="en-US" sz="3200" b="1" dirty="0" smtClean="0"/>
              <a:t> </a:t>
            </a:r>
            <a:endParaRPr lang="en-US" sz="3200" b="1" dirty="0"/>
          </a:p>
        </p:txBody>
      </p:sp>
      <p:sp>
        <p:nvSpPr>
          <p:cNvPr id="2" name="TextBox 1"/>
          <p:cNvSpPr txBox="1"/>
          <p:nvPr/>
        </p:nvSpPr>
        <p:spPr>
          <a:xfrm>
            <a:off x="1612450" y="1433396"/>
            <a:ext cx="9000131" cy="830997"/>
          </a:xfrm>
          <a:prstGeom prst="rect">
            <a:avLst/>
          </a:prstGeom>
          <a:solidFill>
            <a:srgbClr val="FFFF00"/>
          </a:solidFill>
          <a:ln w="19050">
            <a:solidFill>
              <a:schemeClr val="tx1"/>
            </a:solidFill>
          </a:ln>
        </p:spPr>
        <p:txBody>
          <a:bodyPr wrap="square" rtlCol="0">
            <a:spAutoFit/>
          </a:bodyPr>
          <a:lstStyle/>
          <a:p>
            <a:pPr algn="ctr"/>
            <a:r>
              <a:rPr lang="en-US" dirty="0" smtClean="0">
                <a:latin typeface="CG Omega" charset="0"/>
                <a:ea typeface="Calibri" charset="0"/>
                <a:cs typeface="Times New Roman" charset="0"/>
              </a:rPr>
              <a:t> </a:t>
            </a:r>
            <a:r>
              <a:rPr lang="en-US" sz="4800" b="1" dirty="0" smtClean="0">
                <a:latin typeface="CG Omega" charset="0"/>
                <a:ea typeface="Calibri" charset="0"/>
                <a:cs typeface="Times New Roman" charset="0"/>
              </a:rPr>
              <a:t>INTERNET FOR LAWYERS</a:t>
            </a:r>
            <a:endParaRPr lang="en-US" sz="4800" b="1" dirty="0"/>
          </a:p>
        </p:txBody>
      </p:sp>
    </p:spTree>
    <p:extLst>
      <p:ext uri="{BB962C8B-B14F-4D97-AF65-F5344CB8AC3E}">
        <p14:creationId xmlns:p14="http://schemas.microsoft.com/office/powerpoint/2010/main" val="176761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a:xfrm>
            <a:off x="1721948" y="665534"/>
            <a:ext cx="9028853" cy="5355312"/>
          </a:xfrm>
          <a:prstGeom prst="rect">
            <a:avLst/>
          </a:prstGeom>
        </p:spPr>
        <p:txBody>
          <a:bodyPr wrap="square">
            <a:spAutoFit/>
          </a:bodyPr>
          <a:lstStyle/>
          <a:p>
            <a:r>
              <a:rPr lang="en-US" dirty="0">
                <a:solidFill>
                  <a:srgbClr val="333333"/>
                </a:solidFill>
                <a:latin typeface="Open Sans" charset="0"/>
              </a:rPr>
              <a:t>Examining Ethical Obligations</a:t>
            </a:r>
          </a:p>
          <a:p>
            <a:r>
              <a:rPr lang="en-US" i="1" dirty="0">
                <a:solidFill>
                  <a:srgbClr val="939598"/>
                </a:solidFill>
                <a:latin typeface="Open Sans" charset="0"/>
              </a:rPr>
              <a:t>Lawyers are special, and so is their data.</a:t>
            </a:r>
            <a:endParaRPr lang="en-US" dirty="0">
              <a:solidFill>
                <a:srgbClr val="939598"/>
              </a:solidFill>
              <a:latin typeface="Open Sans" charset="0"/>
            </a:endParaRPr>
          </a:p>
          <a:p>
            <a:r>
              <a:rPr lang="en-US" dirty="0">
                <a:solidFill>
                  <a:srgbClr val="939598"/>
                </a:solidFill>
                <a:latin typeface="Open Sans" charset="0"/>
              </a:rPr>
              <a:t>In recent legal ethics opinions, the general consensus is that lawyers should use the standard of reasonable care. In some states, like California, lawyers are advised to weigh the data’s sensitivity and what could happen to the client if the information were inadvertently accessed. The State of Alabama expects lawyers to stay on top of best practices to safeguard sensitive client information. Florida states that lawyers must make reasonable attempts to guard against potential attempts of a breach of data.</a:t>
            </a:r>
          </a:p>
          <a:p>
            <a:r>
              <a:rPr lang="en-US" dirty="0">
                <a:solidFill>
                  <a:srgbClr val="333333"/>
                </a:solidFill>
                <a:latin typeface="Open Sans" charset="0"/>
              </a:rPr>
              <a:t>Examining Matter-Centricity</a:t>
            </a:r>
          </a:p>
          <a:p>
            <a:r>
              <a:rPr lang="en-US" i="1" dirty="0">
                <a:solidFill>
                  <a:srgbClr val="939598"/>
                </a:solidFill>
                <a:latin typeface="Open Sans" charset="0"/>
              </a:rPr>
              <a:t>An Organizational Nightmare in the Making</a:t>
            </a:r>
            <a:endParaRPr lang="en-US" dirty="0">
              <a:solidFill>
                <a:srgbClr val="939598"/>
              </a:solidFill>
              <a:latin typeface="Open Sans" charset="0"/>
            </a:endParaRPr>
          </a:p>
          <a:p>
            <a:r>
              <a:rPr lang="en-US" dirty="0">
                <a:solidFill>
                  <a:srgbClr val="939598"/>
                </a:solidFill>
                <a:latin typeface="Open Sans" charset="0"/>
              </a:rPr>
              <a:t>When evaluating cloud document storage solutions, such as Google Drive for Lawyers , it’s also important to think about organization. As helpful as Google Drive can be to help lawyers access files when they’re out of the office (and for lawyers who have a virtual office), it can get messy…fast. Without predetermined guidelines on how files should be organized, law firms that rely on Google Drive can end up with a giant problem. Considerations for organization include how client files will be stored (by last name, by case number, or by some other indicator), how documents should be named, whether documents should be downloaded to hard drives, when all files should be uploaded to the drive, and who will ultimately be responsible for the organizational side of using the system.</a:t>
            </a:r>
            <a:endParaRPr lang="en-US" b="0" i="0" dirty="0">
              <a:solidFill>
                <a:srgbClr val="939598"/>
              </a:solidFill>
              <a:effectLst/>
              <a:latin typeface="Open Sans" charset="0"/>
            </a:endParaRPr>
          </a:p>
        </p:txBody>
      </p:sp>
    </p:spTree>
    <p:extLst>
      <p:ext uri="{BB962C8B-B14F-4D97-AF65-F5344CB8AC3E}">
        <p14:creationId xmlns:p14="http://schemas.microsoft.com/office/powerpoint/2010/main" val="243364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288473" y="2493204"/>
            <a:ext cx="9613075" cy="1077218"/>
          </a:xfrm>
          <a:prstGeom prst="rect">
            <a:avLst/>
          </a:prstGeom>
          <a:solidFill>
            <a:srgbClr val="FFFF00"/>
          </a:solidFill>
          <a:ln w="15875">
            <a:solidFill>
              <a:srgbClr val="002060"/>
            </a:solidFill>
          </a:ln>
        </p:spPr>
        <p:txBody>
          <a:bodyPr wrap="square">
            <a:spAutoFit/>
          </a:bodyPr>
          <a:lstStyle/>
          <a:p>
            <a:r>
              <a:rPr lang="en-US" sz="3200" u="sng" dirty="0">
                <a:solidFill>
                  <a:srgbClr val="0000FF"/>
                </a:solidFill>
                <a:latin typeface="CG Omega" charset="0"/>
                <a:ea typeface="Calibri" charset="0"/>
                <a:cs typeface="Times New Roman" charset="0"/>
                <a:hlinkClick r:id="rId2"/>
              </a:rPr>
              <a:t>https://www.seo-for-lawyers.com/attorneys-use-g-suite-google-docs-instead-microsoft-office/</a:t>
            </a:r>
            <a:r>
              <a:rPr lang="en-US" sz="3200" dirty="0">
                <a:latin typeface="CG Omega" charset="0"/>
                <a:ea typeface="Calibri" charset="0"/>
                <a:cs typeface="Times New Roman" charset="0"/>
              </a:rPr>
              <a:t>   </a:t>
            </a:r>
            <a:endParaRPr lang="en-US" sz="3200" dirty="0">
              <a:effectLst/>
              <a:latin typeface="CG Omega" charset="0"/>
              <a:ea typeface="Calibri" charset="0"/>
              <a:cs typeface="Times New Roman" charset="0"/>
            </a:endParaRPr>
          </a:p>
        </p:txBody>
      </p:sp>
      <p:sp>
        <p:nvSpPr>
          <p:cNvPr id="2" name="TextBox 1"/>
          <p:cNvSpPr txBox="1"/>
          <p:nvPr/>
        </p:nvSpPr>
        <p:spPr>
          <a:xfrm>
            <a:off x="2033515" y="1064525"/>
            <a:ext cx="6316158" cy="646331"/>
          </a:xfrm>
          <a:prstGeom prst="rect">
            <a:avLst/>
          </a:prstGeom>
          <a:solidFill>
            <a:srgbClr val="FFFF00"/>
          </a:solidFill>
          <a:ln w="15875">
            <a:solidFill>
              <a:schemeClr val="tx1"/>
            </a:solidFill>
          </a:ln>
        </p:spPr>
        <p:txBody>
          <a:bodyPr wrap="square" rtlCol="0">
            <a:spAutoFit/>
          </a:bodyPr>
          <a:lstStyle/>
          <a:p>
            <a:r>
              <a:rPr lang="en-US" sz="3600" b="1" dirty="0">
                <a:latin typeface="CG Omega" charset="0"/>
                <a:ea typeface="Calibri" charset="0"/>
                <a:cs typeface="Times New Roman" charset="0"/>
              </a:rPr>
              <a:t>Google docs and not </a:t>
            </a:r>
            <a:r>
              <a:rPr lang="en-US" sz="3600" b="1" dirty="0" smtClean="0">
                <a:latin typeface="CG Omega" charset="0"/>
                <a:ea typeface="Calibri" charset="0"/>
                <a:cs typeface="Times New Roman" charset="0"/>
              </a:rPr>
              <a:t>Microsoft</a:t>
            </a:r>
            <a:endParaRPr lang="en-US" sz="3600" b="1" dirty="0">
              <a:latin typeface="CG Omega" charset="0"/>
              <a:ea typeface="Calibri" charset="0"/>
              <a:cs typeface="Times New Roman" charset="0"/>
            </a:endParaRPr>
          </a:p>
        </p:txBody>
      </p:sp>
    </p:spTree>
    <p:extLst>
      <p:ext uri="{BB962C8B-B14F-4D97-AF65-F5344CB8AC3E}">
        <p14:creationId xmlns:p14="http://schemas.microsoft.com/office/powerpoint/2010/main" val="111695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a:hlinkClick r:id="rId2"/>
          </p:cNvPr>
          <p:cNvSpPr/>
          <p:nvPr/>
        </p:nvSpPr>
        <p:spPr>
          <a:xfrm>
            <a:off x="3115498" y="3234135"/>
            <a:ext cx="6637867" cy="1077218"/>
          </a:xfrm>
          <a:prstGeom prst="rect">
            <a:avLst/>
          </a:prstGeom>
          <a:solidFill>
            <a:srgbClr val="FFFF00"/>
          </a:solidFill>
          <a:ln w="15875">
            <a:solidFill>
              <a:schemeClr val="tx1"/>
            </a:solidFill>
          </a:ln>
        </p:spPr>
        <p:txBody>
          <a:bodyPr wrap="square">
            <a:spAutoFit/>
          </a:bodyPr>
          <a:lstStyle/>
          <a:p>
            <a:pPr algn="ctr"/>
            <a:r>
              <a:rPr lang="en-US" sz="3200" b="1" dirty="0">
                <a:latin typeface="CG Omega" panose="020B0502050508020304" pitchFamily="34" charset="0"/>
                <a:hlinkClick r:id="rId2"/>
              </a:rPr>
              <a:t>https://www.ihs.gov/riskmanagement/manual/manualsection08/</a:t>
            </a:r>
            <a:endParaRPr lang="en-US" sz="3200" b="1" dirty="0">
              <a:latin typeface="CG Omega" panose="020B0502050508020304" pitchFamily="34" charset="0"/>
            </a:endParaRPr>
          </a:p>
        </p:txBody>
      </p:sp>
      <p:sp>
        <p:nvSpPr>
          <p:cNvPr id="3" name="Rectangle 2"/>
          <p:cNvSpPr/>
          <p:nvPr/>
        </p:nvSpPr>
        <p:spPr>
          <a:xfrm>
            <a:off x="3722487" y="4612632"/>
            <a:ext cx="4596130" cy="584775"/>
          </a:xfrm>
          <a:prstGeom prst="rect">
            <a:avLst/>
          </a:prstGeom>
          <a:solidFill>
            <a:srgbClr val="FFFF00"/>
          </a:solidFill>
          <a:ln w="15875">
            <a:solidFill>
              <a:schemeClr val="tx1"/>
            </a:solidFill>
          </a:ln>
        </p:spPr>
        <p:txBody>
          <a:bodyPr wrap="none">
            <a:spAutoFit/>
          </a:bodyPr>
          <a:lstStyle/>
          <a:p>
            <a:r>
              <a:rPr lang="en-US" sz="3200" b="1" dirty="0" smtClean="0">
                <a:latin typeface="CG Omega" panose="020B0502050508020304" pitchFamily="34" charset="0"/>
                <a:hlinkClick r:id="rId3"/>
              </a:rPr>
              <a:t>https://www.ihs.gov/ihm/</a:t>
            </a:r>
            <a:endParaRPr lang="en-US" sz="3200" b="1" dirty="0">
              <a:latin typeface="CG Omega" panose="020B0502050508020304" pitchFamily="34" charset="0"/>
            </a:endParaRPr>
          </a:p>
        </p:txBody>
      </p:sp>
      <p:sp>
        <p:nvSpPr>
          <p:cNvPr id="4" name="TextBox 3"/>
          <p:cNvSpPr txBox="1"/>
          <p:nvPr/>
        </p:nvSpPr>
        <p:spPr>
          <a:xfrm>
            <a:off x="2416105" y="2022704"/>
            <a:ext cx="9685665" cy="1077218"/>
          </a:xfrm>
          <a:prstGeom prst="rect">
            <a:avLst/>
          </a:prstGeom>
          <a:solidFill>
            <a:srgbClr val="FFFF00"/>
          </a:solidFill>
          <a:ln w="57150">
            <a:solidFill>
              <a:srgbClr val="002060"/>
            </a:solidFill>
          </a:ln>
        </p:spPr>
        <p:txBody>
          <a:bodyPr wrap="none" rtlCol="0">
            <a:spAutoFit/>
          </a:bodyPr>
          <a:lstStyle/>
          <a:p>
            <a:r>
              <a:rPr lang="en-US" sz="3200" b="1" dirty="0" smtClean="0">
                <a:latin typeface="CG Omega" panose="020B0502050508020304" pitchFamily="34" charset="0"/>
              </a:rPr>
              <a:t>DEPARTMENT OF HEALTH AND HUMAN SERVICES</a:t>
            </a:r>
          </a:p>
          <a:p>
            <a:pPr algn="ctr"/>
            <a:r>
              <a:rPr lang="en-US" sz="3200" b="1" dirty="0" smtClean="0">
                <a:latin typeface="CG Omega" panose="020B0502050508020304" pitchFamily="34" charset="0"/>
              </a:rPr>
              <a:t>INDIAN HEALTH SERVICES</a:t>
            </a:r>
            <a:endParaRPr lang="en-US" sz="3200" b="1" dirty="0">
              <a:latin typeface="CG Omega" panose="020B0502050508020304" pitchFamily="34" charset="0"/>
            </a:endParaRPr>
          </a:p>
        </p:txBody>
      </p:sp>
    </p:spTree>
    <p:extLst>
      <p:ext uri="{BB962C8B-B14F-4D97-AF65-F5344CB8AC3E}">
        <p14:creationId xmlns:p14="http://schemas.microsoft.com/office/powerpoint/2010/main" val="61964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222</TotalTime>
  <Words>864</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CG Omega</vt:lpstr>
      <vt:lpstr>Open Sans</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Barudin</dc:creator>
  <cp:lastModifiedBy>Ted Barudin</cp:lastModifiedBy>
  <cp:revision>28</cp:revision>
  <dcterms:created xsi:type="dcterms:W3CDTF">2019-05-13T18:22:06Z</dcterms:created>
  <dcterms:modified xsi:type="dcterms:W3CDTF">2019-06-03T18:16:37Z</dcterms:modified>
</cp:coreProperties>
</file>