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2"/>
  </p:notesMasterIdLst>
  <p:sldIdLst>
    <p:sldId id="256" r:id="rId2"/>
    <p:sldId id="283" r:id="rId3"/>
    <p:sldId id="257" r:id="rId4"/>
    <p:sldId id="261" r:id="rId5"/>
    <p:sldId id="282" r:id="rId6"/>
    <p:sldId id="265" r:id="rId7"/>
    <p:sldId id="280" r:id="rId8"/>
    <p:sldId id="281" r:id="rId9"/>
    <p:sldId id="286" r:id="rId10"/>
    <p:sldId id="267" r:id="rId11"/>
    <p:sldId id="266" r:id="rId12"/>
    <p:sldId id="271" r:id="rId13"/>
    <p:sldId id="285" r:id="rId14"/>
    <p:sldId id="272" r:id="rId15"/>
    <p:sldId id="290" r:id="rId16"/>
    <p:sldId id="268" r:id="rId17"/>
    <p:sldId id="269" r:id="rId18"/>
    <p:sldId id="270" r:id="rId19"/>
    <p:sldId id="292" r:id="rId20"/>
    <p:sldId id="273" r:id="rId21"/>
    <p:sldId id="279" r:id="rId22"/>
    <p:sldId id="291" r:id="rId23"/>
    <p:sldId id="278" r:id="rId24"/>
    <p:sldId id="274" r:id="rId25"/>
    <p:sldId id="277" r:id="rId26"/>
    <p:sldId id="258" r:id="rId27"/>
    <p:sldId id="260" r:id="rId28"/>
    <p:sldId id="259" r:id="rId29"/>
    <p:sldId id="264" r:id="rId30"/>
    <p:sldId id="275" r:id="rId31"/>
    <p:sldId id="284" r:id="rId32"/>
    <p:sldId id="289" r:id="rId33"/>
    <p:sldId id="293" r:id="rId34"/>
    <p:sldId id="276" r:id="rId35"/>
    <p:sldId id="295" r:id="rId36"/>
    <p:sldId id="296" r:id="rId37"/>
    <p:sldId id="294" r:id="rId38"/>
    <p:sldId id="262" r:id="rId39"/>
    <p:sldId id="263" r:id="rId40"/>
    <p:sldId id="28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29" autoAdjust="0"/>
  </p:normalViewPr>
  <p:slideViewPr>
    <p:cSldViewPr snapToGrid="0">
      <p:cViewPr varScale="1">
        <p:scale>
          <a:sx n="52" d="100"/>
          <a:sy n="52" d="100"/>
        </p:scale>
        <p:origin x="8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40B1-1C97-4B3A-A2E8-A827EACEE111}" type="datetimeFigureOut">
              <a:rPr lang="en-US" smtClean="0"/>
              <a:t>5/6/2019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DE796-D79D-457E-8B52-D6493FE8E95D}" type="slidenum">
              <a:rPr lang="en-US" smtClean="0"/>
              <a:t>‹#›</a:t>
            </a:fld>
            <a:endParaRPr lang="en-US"/>
          </a:p>
        </p:txBody>
      </p:sp>
    </p:spTree>
    <p:extLst>
      <p:ext uri="{BB962C8B-B14F-4D97-AF65-F5344CB8AC3E}">
        <p14:creationId xmlns:p14="http://schemas.microsoft.com/office/powerpoint/2010/main" val="4293413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DE796-D79D-457E-8B52-D6493FE8E95D}" type="slidenum">
              <a:rPr lang="en-US" smtClean="0"/>
              <a:t>1</a:t>
            </a:fld>
            <a:endParaRPr lang="en-US"/>
          </a:p>
        </p:txBody>
      </p:sp>
    </p:spTree>
    <p:extLst>
      <p:ext uri="{BB962C8B-B14F-4D97-AF65-F5344CB8AC3E}">
        <p14:creationId xmlns:p14="http://schemas.microsoft.com/office/powerpoint/2010/main" val="517652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DE796-D79D-457E-8B52-D6493FE8E95D}" type="slidenum">
              <a:rPr lang="en-US" smtClean="0"/>
              <a:t>3</a:t>
            </a:fld>
            <a:endParaRPr lang="en-US"/>
          </a:p>
        </p:txBody>
      </p:sp>
    </p:spTree>
    <p:extLst>
      <p:ext uri="{BB962C8B-B14F-4D97-AF65-F5344CB8AC3E}">
        <p14:creationId xmlns:p14="http://schemas.microsoft.com/office/powerpoint/2010/main" val="69232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DE796-D79D-457E-8B52-D6493FE8E95D}" type="slidenum">
              <a:rPr lang="en-US" smtClean="0"/>
              <a:t>4</a:t>
            </a:fld>
            <a:endParaRPr lang="en-US"/>
          </a:p>
        </p:txBody>
      </p:sp>
    </p:spTree>
    <p:extLst>
      <p:ext uri="{BB962C8B-B14F-4D97-AF65-F5344CB8AC3E}">
        <p14:creationId xmlns:p14="http://schemas.microsoft.com/office/powerpoint/2010/main" val="4169488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DE796-D79D-457E-8B52-D6493FE8E95D}" type="slidenum">
              <a:rPr lang="en-US" smtClean="0"/>
              <a:t>9</a:t>
            </a:fld>
            <a:endParaRPr lang="en-US"/>
          </a:p>
        </p:txBody>
      </p:sp>
    </p:spTree>
    <p:extLst>
      <p:ext uri="{BB962C8B-B14F-4D97-AF65-F5344CB8AC3E}">
        <p14:creationId xmlns:p14="http://schemas.microsoft.com/office/powerpoint/2010/main" val="2174653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DE796-D79D-457E-8B52-D6493FE8E95D}" type="slidenum">
              <a:rPr lang="en-US" smtClean="0"/>
              <a:t>14</a:t>
            </a:fld>
            <a:endParaRPr lang="en-US"/>
          </a:p>
        </p:txBody>
      </p:sp>
    </p:spTree>
    <p:extLst>
      <p:ext uri="{BB962C8B-B14F-4D97-AF65-F5344CB8AC3E}">
        <p14:creationId xmlns:p14="http://schemas.microsoft.com/office/powerpoint/2010/main" val="13031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DE796-D79D-457E-8B52-D6493FE8E95D}" type="slidenum">
              <a:rPr lang="en-US" smtClean="0"/>
              <a:t>21</a:t>
            </a:fld>
            <a:endParaRPr lang="en-US"/>
          </a:p>
        </p:txBody>
      </p:sp>
    </p:spTree>
    <p:extLst>
      <p:ext uri="{BB962C8B-B14F-4D97-AF65-F5344CB8AC3E}">
        <p14:creationId xmlns:p14="http://schemas.microsoft.com/office/powerpoint/2010/main" val="3909590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DE796-D79D-457E-8B52-D6493FE8E95D}" type="slidenum">
              <a:rPr lang="en-US" smtClean="0"/>
              <a:t>39</a:t>
            </a:fld>
            <a:endParaRPr lang="en-US"/>
          </a:p>
        </p:txBody>
      </p:sp>
    </p:spTree>
    <p:extLst>
      <p:ext uri="{BB962C8B-B14F-4D97-AF65-F5344CB8AC3E}">
        <p14:creationId xmlns:p14="http://schemas.microsoft.com/office/powerpoint/2010/main" val="3143115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69AF3145-3171-49C7-8EBA-77B0F685746F}" type="datetimeFigureOut">
              <a:rPr lang="en-US" smtClean="0"/>
              <a:t>5/6/2019</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2E991DDA-D388-4F19-B4C9-96F3EA9EB48D}" type="slidenum">
              <a:rPr lang="en-US" smtClean="0"/>
              <a:t>‹#›</a:t>
            </a:fld>
            <a:endParaRPr lang="en-US"/>
          </a:p>
        </p:txBody>
      </p:sp>
    </p:spTree>
    <p:extLst>
      <p:ext uri="{BB962C8B-B14F-4D97-AF65-F5344CB8AC3E}">
        <p14:creationId xmlns:p14="http://schemas.microsoft.com/office/powerpoint/2010/main" val="3075544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AF3145-3171-49C7-8EBA-77B0F685746F}"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1DDA-D388-4F19-B4C9-96F3EA9EB48D}" type="slidenum">
              <a:rPr lang="en-US" smtClean="0"/>
              <a:t>‹#›</a:t>
            </a:fld>
            <a:endParaRPr lang="en-US"/>
          </a:p>
        </p:txBody>
      </p:sp>
    </p:spTree>
    <p:extLst>
      <p:ext uri="{BB962C8B-B14F-4D97-AF65-F5344CB8AC3E}">
        <p14:creationId xmlns:p14="http://schemas.microsoft.com/office/powerpoint/2010/main" val="304362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AF3145-3171-49C7-8EBA-77B0F685746F}"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1DDA-D388-4F19-B4C9-96F3EA9EB48D}" type="slidenum">
              <a:rPr lang="en-US" smtClean="0"/>
              <a:t>‹#›</a:t>
            </a:fld>
            <a:endParaRPr lang="en-US"/>
          </a:p>
        </p:txBody>
      </p:sp>
    </p:spTree>
    <p:extLst>
      <p:ext uri="{BB962C8B-B14F-4D97-AF65-F5344CB8AC3E}">
        <p14:creationId xmlns:p14="http://schemas.microsoft.com/office/powerpoint/2010/main" val="401749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AF3145-3171-49C7-8EBA-77B0F685746F}"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1DDA-D388-4F19-B4C9-96F3EA9EB48D}" type="slidenum">
              <a:rPr lang="en-US" smtClean="0"/>
              <a:t>‹#›</a:t>
            </a:fld>
            <a:endParaRPr lang="en-US"/>
          </a:p>
        </p:txBody>
      </p:sp>
    </p:spTree>
    <p:extLst>
      <p:ext uri="{BB962C8B-B14F-4D97-AF65-F5344CB8AC3E}">
        <p14:creationId xmlns:p14="http://schemas.microsoft.com/office/powerpoint/2010/main" val="62853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AF3145-3171-49C7-8EBA-77B0F685746F}"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1DDA-D388-4F19-B4C9-96F3EA9EB48D}" type="slidenum">
              <a:rPr lang="en-US" smtClean="0"/>
              <a:t>‹#›</a:t>
            </a:fld>
            <a:endParaRPr lang="en-US"/>
          </a:p>
        </p:txBody>
      </p:sp>
    </p:spTree>
    <p:extLst>
      <p:ext uri="{BB962C8B-B14F-4D97-AF65-F5344CB8AC3E}">
        <p14:creationId xmlns:p14="http://schemas.microsoft.com/office/powerpoint/2010/main" val="1015217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AF3145-3171-49C7-8EBA-77B0F685746F}"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1DDA-D388-4F19-B4C9-96F3EA9EB48D}" type="slidenum">
              <a:rPr lang="en-US" smtClean="0"/>
              <a:t>‹#›</a:t>
            </a:fld>
            <a:endParaRPr lang="en-US"/>
          </a:p>
        </p:txBody>
      </p:sp>
    </p:spTree>
    <p:extLst>
      <p:ext uri="{BB962C8B-B14F-4D97-AF65-F5344CB8AC3E}">
        <p14:creationId xmlns:p14="http://schemas.microsoft.com/office/powerpoint/2010/main" val="176885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AF3145-3171-49C7-8EBA-77B0F685746F}" type="datetimeFigureOut">
              <a:rPr lang="en-US" smtClean="0"/>
              <a:t>5/6/2019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991DDA-D388-4F19-B4C9-96F3EA9EB48D}" type="slidenum">
              <a:rPr lang="en-US" smtClean="0"/>
              <a:t>‹#›</a:t>
            </a:fld>
            <a:endParaRPr lang="en-US"/>
          </a:p>
        </p:txBody>
      </p:sp>
    </p:spTree>
    <p:extLst>
      <p:ext uri="{BB962C8B-B14F-4D97-AF65-F5344CB8AC3E}">
        <p14:creationId xmlns:p14="http://schemas.microsoft.com/office/powerpoint/2010/main" val="192810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AF3145-3171-49C7-8EBA-77B0F685746F}" type="datetimeFigureOut">
              <a:rPr lang="en-US" smtClean="0"/>
              <a:t>5/6/2019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991DDA-D388-4F19-B4C9-96F3EA9EB48D}" type="slidenum">
              <a:rPr lang="en-US" smtClean="0"/>
              <a:t>‹#›</a:t>
            </a:fld>
            <a:endParaRPr lang="en-US"/>
          </a:p>
        </p:txBody>
      </p:sp>
    </p:spTree>
    <p:extLst>
      <p:ext uri="{BB962C8B-B14F-4D97-AF65-F5344CB8AC3E}">
        <p14:creationId xmlns:p14="http://schemas.microsoft.com/office/powerpoint/2010/main" val="1376857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F3145-3171-49C7-8EBA-77B0F685746F}" type="datetimeFigureOut">
              <a:rPr lang="en-US" smtClean="0"/>
              <a:t>5/6/2019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991DDA-D388-4F19-B4C9-96F3EA9EB48D}" type="slidenum">
              <a:rPr lang="en-US" smtClean="0"/>
              <a:t>‹#›</a:t>
            </a:fld>
            <a:endParaRPr lang="en-US"/>
          </a:p>
        </p:txBody>
      </p:sp>
    </p:spTree>
    <p:extLst>
      <p:ext uri="{BB962C8B-B14F-4D97-AF65-F5344CB8AC3E}">
        <p14:creationId xmlns:p14="http://schemas.microsoft.com/office/powerpoint/2010/main" val="108680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69AF3145-3171-49C7-8EBA-77B0F685746F}"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E991DDA-D388-4F19-B4C9-96F3EA9EB48D}" type="slidenum">
              <a:rPr lang="en-US" smtClean="0"/>
              <a:t>‹#›</a:t>
            </a:fld>
            <a:endParaRPr lang="en-US"/>
          </a:p>
        </p:txBody>
      </p:sp>
    </p:spTree>
    <p:extLst>
      <p:ext uri="{BB962C8B-B14F-4D97-AF65-F5344CB8AC3E}">
        <p14:creationId xmlns:p14="http://schemas.microsoft.com/office/powerpoint/2010/main" val="216622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9AF3145-3171-49C7-8EBA-77B0F685746F}" type="datetimeFigureOut">
              <a:rPr lang="en-US" smtClean="0"/>
              <a:t>5/6/2019</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E991DDA-D388-4F19-B4C9-96F3EA9EB48D}" type="slidenum">
              <a:rPr lang="en-US" smtClean="0"/>
              <a:t>‹#›</a:t>
            </a:fld>
            <a:endParaRPr lang="en-US"/>
          </a:p>
        </p:txBody>
      </p:sp>
    </p:spTree>
    <p:extLst>
      <p:ext uri="{BB962C8B-B14F-4D97-AF65-F5344CB8AC3E}">
        <p14:creationId xmlns:p14="http://schemas.microsoft.com/office/powerpoint/2010/main" val="289856557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69AF3145-3171-49C7-8EBA-77B0F685746F}" type="datetimeFigureOut">
              <a:rPr lang="en-US" smtClean="0"/>
              <a:t>5/6/2019</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2E991DDA-D388-4F19-B4C9-96F3EA9EB48D}" type="slidenum">
              <a:rPr lang="en-US" smtClean="0"/>
              <a:t>‹#›</a:t>
            </a:fld>
            <a:endParaRPr lang="en-US"/>
          </a:p>
        </p:txBody>
      </p:sp>
    </p:spTree>
    <p:extLst>
      <p:ext uri="{BB962C8B-B14F-4D97-AF65-F5344CB8AC3E}">
        <p14:creationId xmlns:p14="http://schemas.microsoft.com/office/powerpoint/2010/main" val="30293138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mattison@nmconsumerwarrior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nmattison@nmconsumerwarriors.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2314478"/>
          </a:xfrm>
        </p:spPr>
        <p:txBody>
          <a:bodyPr/>
          <a:lstStyle/>
          <a:p>
            <a:r>
              <a:rPr lang="en-US" dirty="0" smtClean="0"/>
              <a:t>Car Dealer Scams </a:t>
            </a:r>
            <a:br>
              <a:rPr lang="en-US" dirty="0" smtClean="0"/>
            </a:br>
            <a:r>
              <a:rPr lang="en-US" dirty="0" smtClean="0"/>
              <a:t>and Rip-Offs</a:t>
            </a:r>
            <a:endParaRPr lang="en-US" dirty="0"/>
          </a:p>
        </p:txBody>
      </p:sp>
      <p:sp>
        <p:nvSpPr>
          <p:cNvPr id="3" name="Subtitle 2"/>
          <p:cNvSpPr>
            <a:spLocks noGrp="1"/>
          </p:cNvSpPr>
          <p:nvPr>
            <p:ph type="subTitle" idx="1"/>
          </p:nvPr>
        </p:nvSpPr>
        <p:spPr>
          <a:xfrm>
            <a:off x="667512" y="2974109"/>
            <a:ext cx="9228201" cy="3491346"/>
          </a:xfrm>
        </p:spPr>
        <p:txBody>
          <a:bodyPr>
            <a:noAutofit/>
          </a:bodyPr>
          <a:lstStyle/>
          <a:p>
            <a:r>
              <a:rPr lang="en-US" sz="4800" dirty="0" smtClean="0"/>
              <a:t>Nick Mattison</a:t>
            </a:r>
          </a:p>
          <a:p>
            <a:r>
              <a:rPr lang="en-US" sz="4800" dirty="0" smtClean="0"/>
              <a:t>Feferman, Warren &amp; Mattison</a:t>
            </a:r>
          </a:p>
          <a:p>
            <a:r>
              <a:rPr lang="en-US" sz="4400" dirty="0" smtClean="0">
                <a:hlinkClick r:id="rId3"/>
              </a:rPr>
              <a:t>nmattison@nmconsumerwarriors.com</a:t>
            </a:r>
            <a:endParaRPr lang="en-US" sz="4400" dirty="0" smtClean="0"/>
          </a:p>
          <a:p>
            <a:r>
              <a:rPr lang="en-US" sz="4800" dirty="0" smtClean="0"/>
              <a:t>505-243-7773</a:t>
            </a:r>
            <a:endParaRPr lang="en-US" sz="4800" dirty="0"/>
          </a:p>
        </p:txBody>
      </p:sp>
      <p:sp>
        <p:nvSpPr>
          <p:cNvPr id="4" name="AutoShape 2" descr="Image result for ford logo with fraud instead of fo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83797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011680"/>
            <a:ext cx="10772775" cy="1658198"/>
          </a:xfrm>
        </p:spPr>
        <p:txBody>
          <a:bodyPr>
            <a:normAutofit/>
          </a:bodyPr>
          <a:lstStyle/>
          <a:p>
            <a:pPr algn="ctr"/>
            <a:r>
              <a:rPr lang="en-US" sz="6600" dirty="0" smtClean="0"/>
              <a:t>How Do Car Dealers Profit?</a:t>
            </a:r>
            <a:endParaRPr lang="en-US" sz="66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34704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47900" y="160257"/>
            <a:ext cx="8934706" cy="6568286"/>
          </a:xfrm>
          <a:prstGeom prst="rect">
            <a:avLst/>
          </a:prstGeom>
        </p:spPr>
      </p:pic>
      <p:sp>
        <p:nvSpPr>
          <p:cNvPr id="5" name="Rectangle 4"/>
          <p:cNvSpPr/>
          <p:nvPr/>
        </p:nvSpPr>
        <p:spPr>
          <a:xfrm flipH="1" flipV="1">
            <a:off x="6730738" y="158684"/>
            <a:ext cx="2158738" cy="21838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flipH="1" flipV="1">
            <a:off x="7074815" y="2535810"/>
            <a:ext cx="1899501" cy="24195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0675" y="6108569"/>
            <a:ext cx="3722628" cy="61997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604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011680"/>
            <a:ext cx="10772775" cy="1658198"/>
          </a:xfrm>
        </p:spPr>
        <p:txBody>
          <a:bodyPr>
            <a:normAutofit/>
          </a:bodyPr>
          <a:lstStyle/>
          <a:p>
            <a:pPr algn="ctr"/>
            <a:r>
              <a:rPr lang="en-US" sz="6600" dirty="0" smtClean="0"/>
              <a:t>Door-to-Door Sales</a:t>
            </a:r>
            <a:endParaRPr lang="en-US" sz="66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08330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Navajo Nation Law</a:t>
            </a:r>
            <a:endParaRPr lang="en-US" dirty="0"/>
          </a:p>
        </p:txBody>
      </p:sp>
      <p:sp>
        <p:nvSpPr>
          <p:cNvPr id="3" name="Content Placeholder 2"/>
          <p:cNvSpPr>
            <a:spLocks noGrp="1"/>
          </p:cNvSpPr>
          <p:nvPr>
            <p:ph idx="1"/>
          </p:nvPr>
        </p:nvSpPr>
        <p:spPr>
          <a:xfrm>
            <a:off x="676656" y="2011680"/>
            <a:ext cx="10753725" cy="4623898"/>
          </a:xfrm>
        </p:spPr>
        <p:txBody>
          <a:bodyPr>
            <a:normAutofit/>
          </a:bodyPr>
          <a:lstStyle/>
          <a:p>
            <a:r>
              <a:rPr lang="en-US" sz="2800" dirty="0" smtClean="0"/>
              <a:t>What is a door-to-door sale?  5 NNC </a:t>
            </a:r>
            <a:r>
              <a:rPr lang="en-US" sz="2800" dirty="0"/>
              <a:t>§ </a:t>
            </a:r>
            <a:r>
              <a:rPr lang="en-US" sz="2800" dirty="0" smtClean="0"/>
              <a:t>1109(C)(3): “a sale, lease or rental of consumer goods or services with a purchase price of twenty-five dollars ($25.00) or more, whether under single or multiple contracts, in which </a:t>
            </a:r>
            <a:r>
              <a:rPr lang="en-US" sz="2800" b="1" dirty="0" smtClean="0"/>
              <a:t>the seller or his representative personally solicits the sale, including those in response to or following an invitation by the buyer, and the buyer’s agreement or offer to purchase is made at a place other than the primary place of business of the seller</a:t>
            </a:r>
            <a:r>
              <a:rPr lang="en-US" sz="2800" dirty="0" smtClean="0"/>
              <a:t>.”</a:t>
            </a:r>
          </a:p>
          <a:p>
            <a:r>
              <a:rPr lang="en-US" sz="2800" dirty="0" smtClean="0"/>
              <a:t>Consumer has the right to cancel the transaction within three days, and must be provided with specific notice of this right.  Failure to provide notice extends the right to cancel.</a:t>
            </a:r>
          </a:p>
          <a:p>
            <a:r>
              <a:rPr lang="en-US" sz="2800" i="1" dirty="0" smtClean="0"/>
              <a:t>See also </a:t>
            </a:r>
            <a:r>
              <a:rPr lang="en-US" sz="2800" dirty="0" smtClean="0"/>
              <a:t>NMSA </a:t>
            </a:r>
            <a:r>
              <a:rPr lang="en-US" sz="2800" dirty="0"/>
              <a:t>§ </a:t>
            </a:r>
            <a:r>
              <a:rPr lang="en-US" sz="2800" dirty="0" smtClean="0"/>
              <a:t>57-12-21.</a:t>
            </a:r>
            <a:endParaRPr lang="en-US" sz="2800" dirty="0"/>
          </a:p>
        </p:txBody>
      </p:sp>
    </p:spTree>
    <p:extLst>
      <p:ext uri="{BB962C8B-B14F-4D97-AF65-F5344CB8AC3E}">
        <p14:creationId xmlns:p14="http://schemas.microsoft.com/office/powerpoint/2010/main" val="87420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011680"/>
            <a:ext cx="10772775" cy="1658198"/>
          </a:xfrm>
        </p:spPr>
        <p:txBody>
          <a:bodyPr>
            <a:normAutofit/>
          </a:bodyPr>
          <a:lstStyle/>
          <a:p>
            <a:pPr algn="ctr"/>
            <a:r>
              <a:rPr lang="en-US" sz="6600" dirty="0" smtClean="0"/>
              <a:t>False Advertising</a:t>
            </a:r>
            <a:endParaRPr lang="en-US" sz="66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69999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Mexico Law</a:t>
            </a:r>
            <a:endParaRPr lang="en-US" dirty="0"/>
          </a:p>
        </p:txBody>
      </p:sp>
      <p:sp>
        <p:nvSpPr>
          <p:cNvPr id="3" name="Content Placeholder 2"/>
          <p:cNvSpPr>
            <a:spLocks noGrp="1"/>
          </p:cNvSpPr>
          <p:nvPr>
            <p:ph idx="1"/>
          </p:nvPr>
        </p:nvSpPr>
        <p:spPr>
          <a:xfrm>
            <a:off x="676656" y="2011680"/>
            <a:ext cx="10753725" cy="4438547"/>
          </a:xfrm>
        </p:spPr>
        <p:txBody>
          <a:bodyPr>
            <a:normAutofit/>
          </a:bodyPr>
          <a:lstStyle/>
          <a:p>
            <a:pPr marL="0" indent="0">
              <a:buNone/>
            </a:pPr>
            <a:r>
              <a:rPr lang="en-US" sz="2800" dirty="0" smtClean="0"/>
              <a:t>NMAC </a:t>
            </a:r>
            <a:r>
              <a:rPr lang="en-US" sz="2800" dirty="0"/>
              <a:t>§ </a:t>
            </a:r>
            <a:r>
              <a:rPr lang="en-US" sz="2800" dirty="0" smtClean="0"/>
              <a:t>12.2.4.1 </a:t>
            </a:r>
            <a:r>
              <a:rPr lang="en-US" sz="2800" i="1" dirty="0" smtClean="0"/>
              <a:t>et seq</a:t>
            </a:r>
            <a:r>
              <a:rPr lang="en-US" sz="2800" dirty="0" smtClean="0"/>
              <a:t>., prohibits, among other things:</a:t>
            </a:r>
          </a:p>
          <a:p>
            <a:pPr marL="0" indent="0">
              <a:buNone/>
            </a:pPr>
            <a:r>
              <a:rPr lang="en-US" sz="2800" dirty="0" smtClean="0"/>
              <a:t>Selling used vehicles as new.</a:t>
            </a:r>
          </a:p>
          <a:p>
            <a:pPr marL="0" indent="0">
              <a:buNone/>
            </a:pPr>
            <a:r>
              <a:rPr lang="en-US" sz="2800" dirty="0" smtClean="0"/>
              <a:t>Charging above the advertised price, even if the consumer did not see the advertised price.</a:t>
            </a:r>
          </a:p>
          <a:p>
            <a:pPr marL="0" indent="0">
              <a:buNone/>
            </a:pPr>
            <a:r>
              <a:rPr lang="en-US" sz="2800" dirty="0" smtClean="0"/>
              <a:t>Charging above MSRP for new vehicles, unless there is a supplemental sticker.</a:t>
            </a:r>
          </a:p>
          <a:p>
            <a:pPr marL="0" indent="0">
              <a:buNone/>
            </a:pPr>
            <a:r>
              <a:rPr lang="en-US" sz="2800" dirty="0" smtClean="0"/>
              <a:t>Adding on additional products like service contracts after the price of a vehicle is negotiated.</a:t>
            </a:r>
          </a:p>
          <a:p>
            <a:pPr marL="0" indent="0">
              <a:buNone/>
            </a:pPr>
            <a:r>
              <a:rPr lang="en-US" sz="2800" i="1" dirty="0" smtClean="0"/>
              <a:t>See also </a:t>
            </a:r>
            <a:r>
              <a:rPr lang="en-US" sz="2800" dirty="0" smtClean="0"/>
              <a:t>5 NNC </a:t>
            </a:r>
            <a:r>
              <a:rPr lang="en-US" sz="2800" dirty="0"/>
              <a:t>§ </a:t>
            </a:r>
            <a:r>
              <a:rPr lang="en-US" sz="2800" dirty="0" smtClean="0"/>
              <a:t>1110.</a:t>
            </a:r>
            <a:endParaRPr lang="en-US" sz="2800" dirty="0"/>
          </a:p>
        </p:txBody>
      </p:sp>
    </p:spTree>
    <p:extLst>
      <p:ext uri="{BB962C8B-B14F-4D97-AF65-F5344CB8AC3E}">
        <p14:creationId xmlns:p14="http://schemas.microsoft.com/office/powerpoint/2010/main" val="477023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011680"/>
            <a:ext cx="10772775" cy="1658198"/>
          </a:xfrm>
        </p:spPr>
        <p:txBody>
          <a:bodyPr>
            <a:normAutofit/>
          </a:bodyPr>
          <a:lstStyle/>
          <a:p>
            <a:pPr algn="ctr"/>
            <a:r>
              <a:rPr lang="en-US" sz="6600" dirty="0" smtClean="0"/>
              <a:t>Wrecked Cars</a:t>
            </a:r>
            <a:endParaRPr lang="en-US" sz="66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82004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774" y="218621"/>
            <a:ext cx="8550111" cy="6412584"/>
          </a:xfrm>
          <a:prstGeom prst="rect">
            <a:avLst/>
          </a:prstGeom>
        </p:spPr>
      </p:pic>
    </p:spTree>
    <p:extLst>
      <p:ext uri="{BB962C8B-B14F-4D97-AF65-F5344CB8AC3E}">
        <p14:creationId xmlns:p14="http://schemas.microsoft.com/office/powerpoint/2010/main" val="2418010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image1.jpeg"/>
          <p:cNvPicPr/>
          <p:nvPr/>
        </p:nvPicPr>
        <p:blipFill>
          <a:blip r:embed="rId2" cstate="print"/>
          <a:stretch>
            <a:fillRect/>
          </a:stretch>
        </p:blipFill>
        <p:spPr>
          <a:xfrm>
            <a:off x="1965960" y="228600"/>
            <a:ext cx="8375904" cy="6428232"/>
          </a:xfrm>
          <a:prstGeom prst="rect">
            <a:avLst/>
          </a:prstGeom>
        </p:spPr>
      </p:pic>
    </p:spTree>
    <p:extLst>
      <p:ext uri="{BB962C8B-B14F-4D97-AF65-F5344CB8AC3E}">
        <p14:creationId xmlns:p14="http://schemas.microsoft.com/office/powerpoint/2010/main" val="452432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 Affidavits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5 NNC </a:t>
            </a:r>
            <a:r>
              <a:rPr lang="en-US" sz="2800" dirty="0"/>
              <a:t>§ </a:t>
            </a:r>
            <a:r>
              <a:rPr lang="en-US" sz="2800" dirty="0" smtClean="0"/>
              <a:t>1106 and NMSA </a:t>
            </a:r>
            <a:r>
              <a:rPr lang="en-US" sz="2800" dirty="0"/>
              <a:t>§ </a:t>
            </a:r>
            <a:r>
              <a:rPr lang="en-US" sz="2800" dirty="0" smtClean="0"/>
              <a:t>57-12-6 require disclosure by affidavit when the “flat rate manual cost of the alteration or chassis repair” is 6% or greater of the sales price of the vehicle.  Failure to provide such disclosure is “prima facie evidence of willful misrepresentation.”</a:t>
            </a:r>
            <a:endParaRPr lang="en-US" sz="2800" dirty="0"/>
          </a:p>
          <a:p>
            <a:pPr marL="0" indent="0">
              <a:buNone/>
            </a:pPr>
            <a:r>
              <a:rPr lang="en-US" sz="2800" dirty="0" smtClean="0"/>
              <a:t>New Mexico has additional regulatory requirements.  NMAC </a:t>
            </a:r>
            <a:r>
              <a:rPr lang="en-US" sz="2800" dirty="0"/>
              <a:t>§ </a:t>
            </a:r>
            <a:r>
              <a:rPr lang="en-US" sz="2800" dirty="0" smtClean="0"/>
              <a:t>12.2.14.1 </a:t>
            </a:r>
            <a:r>
              <a:rPr lang="en-US" sz="2800" i="1" dirty="0" smtClean="0"/>
              <a:t>et seq</a:t>
            </a:r>
            <a:r>
              <a:rPr lang="en-US" sz="2800" dirty="0" smtClean="0"/>
              <a:t>.</a:t>
            </a:r>
            <a:endParaRPr lang="en-US" sz="2800" dirty="0"/>
          </a:p>
        </p:txBody>
      </p:sp>
    </p:spTree>
    <p:extLst>
      <p:ext uri="{BB962C8B-B14F-4D97-AF65-F5344CB8AC3E}">
        <p14:creationId xmlns:p14="http://schemas.microsoft.com/office/powerpoint/2010/main" val="1180294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Feferman, Warren &amp; Mattison</a:t>
            </a:r>
            <a:endParaRPr lang="en-US" dirty="0"/>
          </a:p>
        </p:txBody>
      </p:sp>
      <p:sp>
        <p:nvSpPr>
          <p:cNvPr id="3" name="Content Placeholder 2"/>
          <p:cNvSpPr>
            <a:spLocks noGrp="1"/>
          </p:cNvSpPr>
          <p:nvPr>
            <p:ph idx="1"/>
          </p:nvPr>
        </p:nvSpPr>
        <p:spPr>
          <a:xfrm>
            <a:off x="676656" y="2011680"/>
            <a:ext cx="10753725" cy="4628606"/>
          </a:xfrm>
        </p:spPr>
        <p:txBody>
          <a:bodyPr>
            <a:normAutofit/>
          </a:bodyPr>
          <a:lstStyle/>
          <a:p>
            <a:pPr marL="0" indent="0">
              <a:buNone/>
            </a:pPr>
            <a:r>
              <a:rPr lang="en-US" b="1" dirty="0"/>
              <a:t>Car Dealer Fraud </a:t>
            </a:r>
            <a:r>
              <a:rPr lang="en-US" dirty="0"/>
              <a:t>– wrecked cars, title problems, odometer rollbacks, credit applications, used as new, mechanical problems, yo-yo sales, repossessions</a:t>
            </a:r>
          </a:p>
          <a:p>
            <a:pPr marL="0" indent="0">
              <a:buNone/>
            </a:pPr>
            <a:r>
              <a:rPr lang="en-US" b="1" dirty="0"/>
              <a:t>Predatory Lending </a:t>
            </a:r>
            <a:r>
              <a:rPr lang="en-US" dirty="0"/>
              <a:t>– payday loans, car title loans, tax loans, pawn loans, other loans</a:t>
            </a:r>
          </a:p>
          <a:p>
            <a:pPr marL="0" indent="0">
              <a:buNone/>
            </a:pPr>
            <a:r>
              <a:rPr lang="en-US" b="1" dirty="0"/>
              <a:t>Debt Collection </a:t>
            </a:r>
            <a:r>
              <a:rPr lang="en-US" dirty="0"/>
              <a:t>– abusive or fraudulent debt collection, threats, harassment, contacting family members or employers</a:t>
            </a:r>
          </a:p>
          <a:p>
            <a:pPr marL="0" indent="0">
              <a:buNone/>
            </a:pPr>
            <a:r>
              <a:rPr lang="en-US" b="1" dirty="0" err="1"/>
              <a:t>Robocalls</a:t>
            </a:r>
            <a:r>
              <a:rPr lang="en-US" dirty="0"/>
              <a:t> – calls or text messages to cell phones, prerecorded calls or auto-dialed calls</a:t>
            </a:r>
          </a:p>
          <a:p>
            <a:pPr marL="0" indent="0">
              <a:buNone/>
            </a:pPr>
            <a:r>
              <a:rPr lang="en-US" b="1" dirty="0"/>
              <a:t>Credit Reporting </a:t>
            </a:r>
            <a:r>
              <a:rPr lang="en-US" dirty="0"/>
              <a:t>– incorrect information including identity theft, unauthorized access</a:t>
            </a:r>
          </a:p>
          <a:p>
            <a:pPr marL="0" indent="0">
              <a:buNone/>
            </a:pPr>
            <a:r>
              <a:rPr lang="en-US" b="1" dirty="0"/>
              <a:t>Mobile Homes </a:t>
            </a:r>
            <a:r>
              <a:rPr lang="en-US" dirty="0"/>
              <a:t>– misrepresentations about age or condition, financing of mobile homes</a:t>
            </a:r>
          </a:p>
          <a:p>
            <a:pPr marL="0" indent="0">
              <a:buNone/>
            </a:pPr>
            <a:r>
              <a:rPr lang="en-US" b="1" dirty="0"/>
              <a:t>Other Consumer Fraud</a:t>
            </a:r>
          </a:p>
          <a:p>
            <a:endParaRPr lang="en-US" dirty="0"/>
          </a:p>
        </p:txBody>
      </p:sp>
    </p:spTree>
    <p:extLst>
      <p:ext uri="{BB962C8B-B14F-4D97-AF65-F5344CB8AC3E}">
        <p14:creationId xmlns:p14="http://schemas.microsoft.com/office/powerpoint/2010/main" val="1967246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011680"/>
            <a:ext cx="10772775" cy="1658198"/>
          </a:xfrm>
        </p:spPr>
        <p:txBody>
          <a:bodyPr>
            <a:normAutofit/>
          </a:bodyPr>
          <a:lstStyle/>
          <a:p>
            <a:pPr algn="ctr"/>
            <a:r>
              <a:rPr lang="en-US" sz="6600" dirty="0" smtClean="0"/>
              <a:t>Odometer Fraud</a:t>
            </a:r>
            <a:endParaRPr lang="en-US" sz="66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31842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850391" y="239487"/>
            <a:ext cx="8375298" cy="6291942"/>
          </a:xfrm>
          <a:prstGeom prst="rect">
            <a:avLst/>
          </a:prstGeom>
        </p:spPr>
      </p:pic>
    </p:spTree>
    <p:extLst>
      <p:ext uri="{BB962C8B-B14F-4D97-AF65-F5344CB8AC3E}">
        <p14:creationId xmlns:p14="http://schemas.microsoft.com/office/powerpoint/2010/main" val="3684574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Law</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Motor Vehicle Information and Cost Savings Act (“</a:t>
            </a:r>
            <a:r>
              <a:rPr lang="en-US" sz="2800" b="1" dirty="0" smtClean="0"/>
              <a:t>the Odometer Act</a:t>
            </a:r>
            <a:r>
              <a:rPr lang="en-US" sz="2800" dirty="0" smtClean="0"/>
              <a:t>”), 49 </a:t>
            </a:r>
            <a:r>
              <a:rPr lang="en-US" sz="2800" dirty="0"/>
              <a:t>USC </a:t>
            </a:r>
            <a:r>
              <a:rPr lang="en-US" sz="2800" dirty="0" smtClean="0"/>
              <a:t>§ 32701 </a:t>
            </a:r>
            <a:r>
              <a:rPr lang="en-US" sz="2800" i="1" dirty="0" smtClean="0"/>
              <a:t>et seq</a:t>
            </a:r>
            <a:r>
              <a:rPr lang="en-US" sz="2800" dirty="0" smtClean="0"/>
              <a:t>.</a:t>
            </a:r>
          </a:p>
          <a:p>
            <a:pPr marL="0" indent="0">
              <a:buNone/>
            </a:pPr>
            <a:r>
              <a:rPr lang="en-US" sz="2800" dirty="0" smtClean="0"/>
              <a:t>Regulations at 49 CFR </a:t>
            </a:r>
            <a:r>
              <a:rPr lang="en-US" sz="2800" dirty="0"/>
              <a:t>§ </a:t>
            </a:r>
            <a:r>
              <a:rPr lang="en-US" sz="2800" dirty="0" smtClean="0"/>
              <a:t>580.1 </a:t>
            </a:r>
            <a:r>
              <a:rPr lang="en-US" sz="2800" i="1" dirty="0" smtClean="0"/>
              <a:t>et seq</a:t>
            </a:r>
            <a:r>
              <a:rPr lang="en-US" sz="2800" dirty="0" smtClean="0"/>
              <a:t>.</a:t>
            </a:r>
            <a:endParaRPr lang="en-US" sz="2800" dirty="0"/>
          </a:p>
        </p:txBody>
      </p:sp>
    </p:spTree>
    <p:extLst>
      <p:ext uri="{BB962C8B-B14F-4D97-AF65-F5344CB8AC3E}">
        <p14:creationId xmlns:p14="http://schemas.microsoft.com/office/powerpoint/2010/main" val="1493839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tretch>
            <a:fillRect/>
          </a:stretch>
        </p:blipFill>
        <p:spPr>
          <a:xfrm>
            <a:off x="1641050" y="169683"/>
            <a:ext cx="8899249" cy="6473443"/>
          </a:xfrm>
          <a:prstGeom prst="rect">
            <a:avLst/>
          </a:prstGeom>
        </p:spPr>
      </p:pic>
      <p:sp>
        <p:nvSpPr>
          <p:cNvPr id="5" name="Oval 4"/>
          <p:cNvSpPr/>
          <p:nvPr/>
        </p:nvSpPr>
        <p:spPr>
          <a:xfrm>
            <a:off x="6174557" y="3406404"/>
            <a:ext cx="1687398" cy="104304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007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011680"/>
            <a:ext cx="10772775" cy="1658198"/>
          </a:xfrm>
        </p:spPr>
        <p:txBody>
          <a:bodyPr>
            <a:normAutofit/>
          </a:bodyPr>
          <a:lstStyle/>
          <a:p>
            <a:pPr algn="ctr"/>
            <a:r>
              <a:rPr lang="en-US" sz="6600" dirty="0" smtClean="0"/>
              <a:t>Title Fraud</a:t>
            </a:r>
            <a:endParaRPr lang="en-US" sz="66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1583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tretch>
            <a:fillRect/>
          </a:stretch>
        </p:blipFill>
        <p:spPr>
          <a:xfrm>
            <a:off x="1210780" y="197963"/>
            <a:ext cx="9759789" cy="6426684"/>
          </a:xfrm>
          <a:prstGeom prst="rect">
            <a:avLst/>
          </a:prstGeom>
        </p:spPr>
      </p:pic>
      <p:sp>
        <p:nvSpPr>
          <p:cNvPr id="5" name="Oval 4"/>
          <p:cNvSpPr/>
          <p:nvPr/>
        </p:nvSpPr>
        <p:spPr>
          <a:xfrm>
            <a:off x="5797485" y="5194169"/>
            <a:ext cx="2111604" cy="86726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886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011680"/>
            <a:ext cx="10772775" cy="1658198"/>
          </a:xfrm>
        </p:spPr>
        <p:txBody>
          <a:bodyPr>
            <a:normAutofit/>
          </a:bodyPr>
          <a:lstStyle/>
          <a:p>
            <a:pPr algn="ctr"/>
            <a:r>
              <a:rPr lang="en-US" sz="6600" dirty="0" smtClean="0"/>
              <a:t>Credit Application Falsification</a:t>
            </a:r>
            <a:endParaRPr lang="en-US" sz="66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560557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418" y="782052"/>
            <a:ext cx="10495094" cy="5457449"/>
          </a:xfrm>
          <a:prstGeom prst="rect">
            <a:avLst/>
          </a:prstGeom>
        </p:spPr>
      </p:pic>
    </p:spTree>
    <p:extLst>
      <p:ext uri="{BB962C8B-B14F-4D97-AF65-F5344CB8AC3E}">
        <p14:creationId xmlns:p14="http://schemas.microsoft.com/office/powerpoint/2010/main" val="1639167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2852" y="255588"/>
            <a:ext cx="8153400" cy="660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rot="19865294">
            <a:off x="698324" y="2823556"/>
            <a:ext cx="886611" cy="533400"/>
          </a:xfrm>
          <a:prstGeom prst="rightArrow">
            <a:avLst>
              <a:gd name="adj1" fmla="val 39610"/>
              <a:gd name="adj2" fmla="val 6558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120047">
            <a:off x="651433" y="6196740"/>
            <a:ext cx="886611" cy="533400"/>
          </a:xfrm>
          <a:prstGeom prst="rightArrow">
            <a:avLst>
              <a:gd name="adj1" fmla="val 39610"/>
              <a:gd name="adj2" fmla="val 65585"/>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72989" y="646545"/>
            <a:ext cx="1913022" cy="279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52410" y="4387759"/>
            <a:ext cx="1628274" cy="256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369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17370" y="102840"/>
            <a:ext cx="6313715" cy="6606756"/>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76102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524000" y="171450"/>
            <a:ext cx="9144000" cy="6515100"/>
          </a:xfrm>
          <a:prstGeom prst="rect">
            <a:avLst/>
          </a:prstGeom>
        </p:spPr>
      </p:pic>
    </p:spTree>
    <p:extLst>
      <p:ext uri="{BB962C8B-B14F-4D97-AF65-F5344CB8AC3E}">
        <p14:creationId xmlns:p14="http://schemas.microsoft.com/office/powerpoint/2010/main" val="1209047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011680"/>
            <a:ext cx="10772775" cy="1658198"/>
          </a:xfrm>
        </p:spPr>
        <p:txBody>
          <a:bodyPr>
            <a:normAutofit/>
          </a:bodyPr>
          <a:lstStyle/>
          <a:p>
            <a:pPr algn="ctr"/>
            <a:r>
              <a:rPr lang="en-US" sz="6600" dirty="0" smtClean="0"/>
              <a:t>Yo-Yo Sales</a:t>
            </a:r>
            <a:endParaRPr lang="en-US" sz="66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793979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Law and Regulation</a:t>
            </a:r>
            <a:endParaRPr lang="en-US" dirty="0"/>
          </a:p>
        </p:txBody>
      </p:sp>
      <p:sp>
        <p:nvSpPr>
          <p:cNvPr id="3" name="Content Placeholder 2"/>
          <p:cNvSpPr>
            <a:spLocks noGrp="1"/>
          </p:cNvSpPr>
          <p:nvPr>
            <p:ph idx="1"/>
          </p:nvPr>
        </p:nvSpPr>
        <p:spPr>
          <a:xfrm>
            <a:off x="676656" y="2011680"/>
            <a:ext cx="10753725" cy="4508863"/>
          </a:xfrm>
        </p:spPr>
        <p:txBody>
          <a:bodyPr>
            <a:normAutofit/>
          </a:bodyPr>
          <a:lstStyle/>
          <a:p>
            <a:r>
              <a:rPr lang="en-US" sz="2800" kern="0" dirty="0" smtClean="0"/>
              <a:t>NMAC § </a:t>
            </a:r>
            <a:r>
              <a:rPr lang="en-US" sz="2800" kern="0" dirty="0"/>
              <a:t>12.2.13.1 </a:t>
            </a:r>
            <a:r>
              <a:rPr lang="en-US" sz="2800" i="1" kern="0" dirty="0"/>
              <a:t>et seq</a:t>
            </a:r>
            <a:r>
              <a:rPr lang="en-US" sz="2800" kern="0" dirty="0" smtClean="0"/>
              <a:t>.: </a:t>
            </a:r>
            <a:r>
              <a:rPr lang="en-US" sz="2800" dirty="0"/>
              <a:t>SPOT DELIVERY: Buyer has the right to void this purchase if financing is not approved within 20 calendar days after delivery of vehicle.  Buyer has the right to the return of any trade-in and all money paid by buyer, if buyer voids this </a:t>
            </a:r>
            <a:r>
              <a:rPr lang="en-US" sz="2800" dirty="0" smtClean="0"/>
              <a:t>contract . . .</a:t>
            </a:r>
            <a:endParaRPr lang="en-US" sz="2800" kern="0" dirty="0">
              <a:solidFill>
                <a:schemeClr val="tx1">
                  <a:lumMod val="50000"/>
                  <a:lumOff val="50000"/>
                </a:schemeClr>
              </a:solidFill>
              <a:effectLst>
                <a:outerShdw blurRad="38100" dist="38100" dir="2700000" algn="tl">
                  <a:srgbClr val="C0C0C0"/>
                </a:outerShdw>
              </a:effectLst>
            </a:endParaRPr>
          </a:p>
          <a:p>
            <a:r>
              <a:rPr lang="en-US" sz="2800" dirty="0" smtClean="0">
                <a:solidFill>
                  <a:schemeClr val="tx1"/>
                </a:solidFill>
              </a:rPr>
              <a:t>ARS </a:t>
            </a:r>
            <a:r>
              <a:rPr lang="en-US" sz="2800" dirty="0">
                <a:solidFill>
                  <a:schemeClr val="tx1"/>
                </a:solidFill>
              </a:rPr>
              <a:t>§ </a:t>
            </a:r>
            <a:r>
              <a:rPr lang="en-US" sz="2800" dirty="0" smtClean="0">
                <a:solidFill>
                  <a:schemeClr val="tx1"/>
                </a:solidFill>
              </a:rPr>
              <a:t>44-1371: </a:t>
            </a:r>
            <a:r>
              <a:rPr lang="en-US" sz="2800" dirty="0">
                <a:solidFill>
                  <a:schemeClr val="tx1"/>
                </a:solidFill>
              </a:rPr>
              <a:t>If a sale or lease of a motor vehicle from a motor vehicle dealer or a lessor to a customer is conditioned on final approval of financing by a lender or lessor, the motor vehicle dealer or lessor shall retain title and possession of any motor vehicle traded by a customer as part of the transaction until financing is finally approved or the traded motor vehicle is returned to the </a:t>
            </a:r>
            <a:r>
              <a:rPr lang="en-US" sz="2800" dirty="0" smtClean="0">
                <a:solidFill>
                  <a:schemeClr val="tx1"/>
                </a:solidFill>
              </a:rPr>
              <a:t>customer . . .</a:t>
            </a:r>
            <a:endParaRPr lang="en-US" sz="2800" dirty="0">
              <a:solidFill>
                <a:schemeClr val="tx1"/>
              </a:solidFill>
            </a:endParaRPr>
          </a:p>
          <a:p>
            <a:endParaRPr lang="en-US" kern="0" dirty="0">
              <a:effectLst>
                <a:outerShdw blurRad="38100" dist="38100" dir="2700000" algn="tl">
                  <a:srgbClr val="C0C0C0"/>
                </a:outerShdw>
              </a:effectLst>
            </a:endParaRPr>
          </a:p>
          <a:p>
            <a:endParaRPr lang="en-US" dirty="0"/>
          </a:p>
        </p:txBody>
      </p:sp>
    </p:spTree>
    <p:extLst>
      <p:ext uri="{BB962C8B-B14F-4D97-AF65-F5344CB8AC3E}">
        <p14:creationId xmlns:p14="http://schemas.microsoft.com/office/powerpoint/2010/main" val="3285228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011680"/>
            <a:ext cx="10772775" cy="1658198"/>
          </a:xfrm>
        </p:spPr>
        <p:txBody>
          <a:bodyPr>
            <a:normAutofit/>
          </a:bodyPr>
          <a:lstStyle/>
          <a:p>
            <a:pPr algn="ctr"/>
            <a:r>
              <a:rPr lang="en-US" sz="6600" dirty="0" smtClean="0"/>
              <a:t>Lemon Laws</a:t>
            </a:r>
            <a:endParaRPr lang="en-US" sz="6600" dirty="0"/>
          </a:p>
        </p:txBody>
      </p:sp>
    </p:spTree>
    <p:extLst>
      <p:ext uri="{BB962C8B-B14F-4D97-AF65-F5344CB8AC3E}">
        <p14:creationId xmlns:p14="http://schemas.microsoft.com/office/powerpoint/2010/main" val="1082034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Lemon Laws</a:t>
            </a:r>
            <a:endParaRPr lang="en-US" dirty="0"/>
          </a:p>
        </p:txBody>
      </p:sp>
      <p:sp>
        <p:nvSpPr>
          <p:cNvPr id="3" name="Content Placeholder 2"/>
          <p:cNvSpPr>
            <a:spLocks noGrp="1"/>
          </p:cNvSpPr>
          <p:nvPr>
            <p:ph idx="1"/>
          </p:nvPr>
        </p:nvSpPr>
        <p:spPr/>
        <p:txBody>
          <a:bodyPr>
            <a:normAutofit/>
          </a:bodyPr>
          <a:lstStyle/>
          <a:p>
            <a:pPr marL="0" indent="0">
              <a:buNone/>
            </a:pPr>
            <a:r>
              <a:rPr lang="en-US" b="1" dirty="0"/>
              <a:t>Navajo Nation</a:t>
            </a:r>
          </a:p>
          <a:p>
            <a:pPr marL="0" indent="0">
              <a:buNone/>
            </a:pPr>
            <a:r>
              <a:rPr lang="en-US" dirty="0"/>
              <a:t>5 NNC </a:t>
            </a:r>
            <a:r>
              <a:rPr lang="en-US" dirty="0" smtClean="0"/>
              <a:t>§1117 </a:t>
            </a:r>
            <a:r>
              <a:rPr lang="en-US" i="1" dirty="0"/>
              <a:t>et seq</a:t>
            </a:r>
            <a:r>
              <a:rPr lang="en-US" dirty="0"/>
              <a:t>.: </a:t>
            </a:r>
            <a:r>
              <a:rPr lang="en-US" dirty="0" smtClean="0"/>
              <a:t>30 days or 1500 miles.</a:t>
            </a:r>
          </a:p>
          <a:p>
            <a:pPr marL="0" indent="0">
              <a:buNone/>
            </a:pPr>
            <a:r>
              <a:rPr lang="en-US" b="1" dirty="0" smtClean="0"/>
              <a:t>New </a:t>
            </a:r>
            <a:r>
              <a:rPr lang="en-US" b="1" dirty="0"/>
              <a:t>Mexico</a:t>
            </a:r>
          </a:p>
          <a:p>
            <a:pPr marL="0" indent="0">
              <a:buNone/>
            </a:pPr>
            <a:r>
              <a:rPr lang="en-US" dirty="0"/>
              <a:t>NMSA </a:t>
            </a:r>
            <a:r>
              <a:rPr lang="en-US" dirty="0" smtClean="0"/>
              <a:t>§ 57-16A-1 </a:t>
            </a:r>
            <a:r>
              <a:rPr lang="en-US" i="1" dirty="0"/>
              <a:t>et seq</a:t>
            </a:r>
            <a:r>
              <a:rPr lang="en-US" dirty="0"/>
              <a:t>.: </a:t>
            </a:r>
            <a:r>
              <a:rPr lang="en-US" dirty="0" smtClean="0"/>
              <a:t>15 days or 500 miles.</a:t>
            </a:r>
          </a:p>
          <a:p>
            <a:pPr marL="0" indent="0">
              <a:buNone/>
            </a:pPr>
            <a:r>
              <a:rPr lang="en-US" b="1" dirty="0" smtClean="0"/>
              <a:t>Arizona</a:t>
            </a:r>
            <a:endParaRPr lang="en-US" b="1" dirty="0"/>
          </a:p>
          <a:p>
            <a:pPr marL="0" indent="0">
              <a:buNone/>
            </a:pPr>
            <a:r>
              <a:rPr lang="en-US" dirty="0" smtClean="0"/>
              <a:t>ARS § 44-1267 </a:t>
            </a:r>
            <a:r>
              <a:rPr lang="en-US" i="1" dirty="0"/>
              <a:t>et seq</a:t>
            </a:r>
            <a:r>
              <a:rPr lang="en-US" dirty="0" smtClean="0"/>
              <a:t>.: 15 days or 500 miles.</a:t>
            </a:r>
          </a:p>
          <a:p>
            <a:pPr marL="0" indent="0">
              <a:buNone/>
            </a:pPr>
            <a:r>
              <a:rPr lang="en-US" b="1" dirty="0" smtClean="0"/>
              <a:t>Note</a:t>
            </a:r>
            <a:r>
              <a:rPr lang="en-US" dirty="0" smtClean="0"/>
              <a:t>: Most states require disclosures and stickers for lemon buyback vehicles.</a:t>
            </a:r>
            <a:endParaRPr lang="en-US" dirty="0"/>
          </a:p>
        </p:txBody>
      </p:sp>
    </p:spTree>
    <p:extLst>
      <p:ext uri="{BB962C8B-B14F-4D97-AF65-F5344CB8AC3E}">
        <p14:creationId xmlns:p14="http://schemas.microsoft.com/office/powerpoint/2010/main" val="2670211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011680"/>
            <a:ext cx="10772775" cy="1658198"/>
          </a:xfrm>
        </p:spPr>
        <p:txBody>
          <a:bodyPr>
            <a:normAutofit/>
          </a:bodyPr>
          <a:lstStyle/>
          <a:p>
            <a:pPr algn="ctr"/>
            <a:r>
              <a:rPr lang="en-US" sz="6600" dirty="0" smtClean="0"/>
              <a:t>Repossession</a:t>
            </a:r>
            <a:endParaRPr lang="en-US" sz="66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226259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Navajo Nation Law</a:t>
            </a:r>
            <a:endParaRPr lang="en-US" dirty="0"/>
          </a:p>
        </p:txBody>
      </p:sp>
      <p:sp>
        <p:nvSpPr>
          <p:cNvPr id="3" name="Content Placeholder 2"/>
          <p:cNvSpPr>
            <a:spLocks noGrp="1"/>
          </p:cNvSpPr>
          <p:nvPr>
            <p:ph idx="1"/>
          </p:nvPr>
        </p:nvSpPr>
        <p:spPr>
          <a:xfrm>
            <a:off x="676656" y="2011680"/>
            <a:ext cx="10753725" cy="4463261"/>
          </a:xfrm>
        </p:spPr>
        <p:txBody>
          <a:bodyPr>
            <a:normAutofit/>
          </a:bodyPr>
          <a:lstStyle/>
          <a:p>
            <a:pPr marL="0" indent="0">
              <a:buNone/>
            </a:pPr>
            <a:r>
              <a:rPr lang="en-US" altLang="en-US" sz="2800" dirty="0"/>
              <a:t>7 </a:t>
            </a:r>
            <a:r>
              <a:rPr lang="en-US" altLang="en-US" sz="2800" dirty="0" smtClean="0"/>
              <a:t>NNC § 621 </a:t>
            </a:r>
            <a:r>
              <a:rPr lang="en-US" altLang="en-US" sz="2800" i="1" dirty="0" smtClean="0"/>
              <a:t>et seq</a:t>
            </a:r>
            <a:r>
              <a:rPr lang="en-US" altLang="en-US" sz="2800" dirty="0" smtClean="0"/>
              <a:t>.:</a:t>
            </a:r>
          </a:p>
          <a:p>
            <a:pPr marL="0" indent="0">
              <a:buNone/>
            </a:pPr>
            <a:r>
              <a:rPr lang="en-US" altLang="en-US" sz="2800" dirty="0"/>
              <a:t>R</a:t>
            </a:r>
            <a:r>
              <a:rPr lang="en-US" altLang="en-US" sz="2800" dirty="0" smtClean="0"/>
              <a:t>equires consent or a Court order for repossession of consumer goods.  </a:t>
            </a:r>
          </a:p>
          <a:p>
            <a:pPr marL="0" indent="0">
              <a:buNone/>
            </a:pPr>
            <a:r>
              <a:rPr lang="en-US" altLang="en-US" sz="2800" dirty="0" smtClean="0"/>
              <a:t>Provides powerful remedies:</a:t>
            </a:r>
            <a:endParaRPr lang="en-US" altLang="en-US" sz="2800" dirty="0"/>
          </a:p>
          <a:p>
            <a:r>
              <a:rPr lang="en-US" altLang="en-US" sz="2800" dirty="0"/>
              <a:t>Actual damages. </a:t>
            </a:r>
            <a:endParaRPr lang="en-US" altLang="en-US" sz="2800" dirty="0" smtClean="0"/>
          </a:p>
          <a:p>
            <a:r>
              <a:rPr lang="en-US" altLang="en-US" sz="2800" dirty="0" smtClean="0"/>
              <a:t>Statutory </a:t>
            </a:r>
            <a:r>
              <a:rPr lang="en-US" altLang="en-US" sz="2800" dirty="0"/>
              <a:t>damages of finance charge plus ten percent of the cash price. </a:t>
            </a:r>
            <a:endParaRPr lang="en-US" altLang="en-US" sz="2800" dirty="0" smtClean="0"/>
          </a:p>
          <a:p>
            <a:r>
              <a:rPr lang="en-US" altLang="en-US" sz="2800" dirty="0" smtClean="0"/>
              <a:t>Plus </a:t>
            </a:r>
            <a:r>
              <a:rPr lang="en-US" altLang="en-US" sz="2800" dirty="0"/>
              <a:t>$5,000.00 in liquidated </a:t>
            </a:r>
            <a:r>
              <a:rPr lang="en-US" altLang="en-US" sz="2800" dirty="0" smtClean="0"/>
              <a:t>damages. </a:t>
            </a:r>
          </a:p>
          <a:p>
            <a:r>
              <a:rPr lang="en-US" altLang="en-US" sz="2800" dirty="0" smtClean="0"/>
              <a:t>Punitive </a:t>
            </a:r>
            <a:r>
              <a:rPr lang="en-US" altLang="en-US" sz="2800" dirty="0"/>
              <a:t>damages </a:t>
            </a:r>
            <a:r>
              <a:rPr lang="en-US" altLang="en-US" sz="2800" dirty="0" smtClean="0"/>
              <a:t>where </a:t>
            </a:r>
            <a:r>
              <a:rPr lang="en-US" altLang="en-US" sz="2800" dirty="0"/>
              <a:t>willful fraudulent or unconscionable.  </a:t>
            </a:r>
            <a:endParaRPr lang="en-US" sz="2800" dirty="0"/>
          </a:p>
        </p:txBody>
      </p:sp>
    </p:spTree>
    <p:extLst>
      <p:ext uri="{BB962C8B-B14F-4D97-AF65-F5344CB8AC3E}">
        <p14:creationId xmlns:p14="http://schemas.microsoft.com/office/powerpoint/2010/main" val="435594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Law</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“Self-help” repossession is permitted in both New Mexico and Arizona.  </a:t>
            </a:r>
          </a:p>
          <a:p>
            <a:pPr marL="0" indent="0">
              <a:buNone/>
            </a:pPr>
            <a:r>
              <a:rPr lang="en-US" sz="2800" dirty="0" smtClean="0"/>
              <a:t>However, the creditor or its agent may not “breach the peace”: NMSA </a:t>
            </a:r>
            <a:r>
              <a:rPr lang="en-US" sz="2800" kern="0" dirty="0"/>
              <a:t>§ </a:t>
            </a:r>
            <a:r>
              <a:rPr lang="en-US" sz="2800" dirty="0" smtClean="0"/>
              <a:t>55-9-609(b)(2); ARS </a:t>
            </a:r>
            <a:r>
              <a:rPr lang="en-US" sz="2800" kern="0" dirty="0"/>
              <a:t>§ </a:t>
            </a:r>
            <a:r>
              <a:rPr lang="en-US" sz="2800" dirty="0" smtClean="0"/>
              <a:t>47-9609(b)(2).</a:t>
            </a:r>
          </a:p>
          <a:p>
            <a:pPr marL="0" indent="0">
              <a:buNone/>
            </a:pPr>
            <a:r>
              <a:rPr lang="en-US" sz="2800" dirty="0" smtClean="0"/>
              <a:t>Use of a police officer inherently breaches the peace.</a:t>
            </a:r>
          </a:p>
          <a:p>
            <a:pPr marL="0" indent="0">
              <a:buNone/>
            </a:pPr>
            <a:r>
              <a:rPr lang="en-US" sz="2800" dirty="0" smtClean="0"/>
              <a:t>And remember, in order to repossess, there must be a default.</a:t>
            </a:r>
            <a:endParaRPr lang="en-US" sz="2800" dirty="0"/>
          </a:p>
        </p:txBody>
      </p:sp>
    </p:spTree>
    <p:extLst>
      <p:ext uri="{BB962C8B-B14F-4D97-AF65-F5344CB8AC3E}">
        <p14:creationId xmlns:p14="http://schemas.microsoft.com/office/powerpoint/2010/main" val="167857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Before Disposition of Collateral</a:t>
            </a:r>
            <a:endParaRPr lang="en-US" dirty="0"/>
          </a:p>
        </p:txBody>
      </p:sp>
      <p:sp>
        <p:nvSpPr>
          <p:cNvPr id="3" name="Content Placeholder 2"/>
          <p:cNvSpPr>
            <a:spLocks noGrp="1"/>
          </p:cNvSpPr>
          <p:nvPr>
            <p:ph idx="1"/>
          </p:nvPr>
        </p:nvSpPr>
        <p:spPr/>
        <p:txBody>
          <a:bodyPr/>
          <a:lstStyle/>
          <a:p>
            <a:pPr marL="0" indent="0">
              <a:buNone/>
            </a:pPr>
            <a:r>
              <a:rPr lang="en-US" altLang="en-US" sz="2800" dirty="0" smtClean="0"/>
              <a:t>Tribal and State law all require a specific notice to be provided to the borrower prior to disposition of collateral:</a:t>
            </a:r>
          </a:p>
          <a:p>
            <a:r>
              <a:rPr lang="en-US" altLang="en-US" sz="2800" dirty="0" smtClean="0"/>
              <a:t>ARS § </a:t>
            </a:r>
            <a:r>
              <a:rPr lang="en-US" altLang="en-US" sz="2800" dirty="0"/>
              <a:t>47-9611</a:t>
            </a:r>
          </a:p>
          <a:p>
            <a:r>
              <a:rPr lang="en-US" altLang="en-US" sz="2800" dirty="0" smtClean="0"/>
              <a:t>NMSA § </a:t>
            </a:r>
            <a:r>
              <a:rPr lang="en-US" altLang="en-US" sz="2800" dirty="0"/>
              <a:t>55-9-611</a:t>
            </a:r>
          </a:p>
          <a:p>
            <a:r>
              <a:rPr lang="en-US" altLang="en-US" sz="2800" dirty="0"/>
              <a:t>5A </a:t>
            </a:r>
            <a:r>
              <a:rPr lang="en-US" altLang="en-US" sz="2800" dirty="0" smtClean="0"/>
              <a:t>NNC </a:t>
            </a:r>
            <a:r>
              <a:rPr lang="en-US" altLang="en-US" sz="2800" dirty="0"/>
              <a:t>§ 9-504(3)</a:t>
            </a:r>
          </a:p>
          <a:p>
            <a:endParaRPr lang="en-US" dirty="0"/>
          </a:p>
        </p:txBody>
      </p:sp>
    </p:spTree>
    <p:extLst>
      <p:ext uri="{BB962C8B-B14F-4D97-AF65-F5344CB8AC3E}">
        <p14:creationId xmlns:p14="http://schemas.microsoft.com/office/powerpoint/2010/main" val="3976674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011680"/>
            <a:ext cx="10772775" cy="1658198"/>
          </a:xfrm>
        </p:spPr>
        <p:txBody>
          <a:bodyPr>
            <a:normAutofit/>
          </a:bodyPr>
          <a:lstStyle/>
          <a:p>
            <a:pPr algn="ctr"/>
            <a:r>
              <a:rPr lang="en-US" sz="6600" dirty="0" smtClean="0"/>
              <a:t>Forced Arbitration</a:t>
            </a:r>
            <a:endParaRPr lang="en-US" sz="66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424869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878" y="365760"/>
            <a:ext cx="8384075" cy="6101947"/>
          </a:xfrm>
          <a:prstGeom prst="rect">
            <a:avLst/>
          </a:prstGeom>
        </p:spPr>
      </p:pic>
    </p:spTree>
    <p:extLst>
      <p:ext uri="{BB962C8B-B14F-4D97-AF65-F5344CB8AC3E}">
        <p14:creationId xmlns:p14="http://schemas.microsoft.com/office/powerpoint/2010/main" val="1587012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696337" y="228600"/>
            <a:ext cx="8814291" cy="6411686"/>
          </a:xfrm>
          <a:prstGeom prst="rect">
            <a:avLst/>
          </a:prstGeom>
        </p:spPr>
      </p:pic>
    </p:spTree>
    <p:extLst>
      <p:ext uri="{BB962C8B-B14F-4D97-AF65-F5344CB8AC3E}">
        <p14:creationId xmlns:p14="http://schemas.microsoft.com/office/powerpoint/2010/main" val="3748776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2314478"/>
          </a:xfrm>
        </p:spPr>
        <p:txBody>
          <a:bodyPr/>
          <a:lstStyle/>
          <a:p>
            <a:r>
              <a:rPr lang="en-US" dirty="0" smtClean="0"/>
              <a:t>Thank You!</a:t>
            </a:r>
            <a:endParaRPr lang="en-US" dirty="0"/>
          </a:p>
        </p:txBody>
      </p:sp>
      <p:sp>
        <p:nvSpPr>
          <p:cNvPr id="3" name="Subtitle 2"/>
          <p:cNvSpPr>
            <a:spLocks noGrp="1"/>
          </p:cNvSpPr>
          <p:nvPr>
            <p:ph type="subTitle" idx="1"/>
          </p:nvPr>
        </p:nvSpPr>
        <p:spPr>
          <a:xfrm>
            <a:off x="667512" y="2974109"/>
            <a:ext cx="9228201" cy="3491346"/>
          </a:xfrm>
        </p:spPr>
        <p:txBody>
          <a:bodyPr>
            <a:noAutofit/>
          </a:bodyPr>
          <a:lstStyle/>
          <a:p>
            <a:r>
              <a:rPr lang="en-US" sz="4800" dirty="0" smtClean="0"/>
              <a:t>Nick Mattison</a:t>
            </a:r>
          </a:p>
          <a:p>
            <a:r>
              <a:rPr lang="en-US" sz="4800" dirty="0" smtClean="0"/>
              <a:t>Feferman, Warren &amp; Mattison</a:t>
            </a:r>
          </a:p>
          <a:p>
            <a:r>
              <a:rPr lang="en-US" sz="4400" dirty="0" smtClean="0">
                <a:hlinkClick r:id="rId2"/>
              </a:rPr>
              <a:t>nmattison@nmconsumerwarriors.com</a:t>
            </a:r>
            <a:endParaRPr lang="en-US" sz="4400" dirty="0" smtClean="0"/>
          </a:p>
          <a:p>
            <a:r>
              <a:rPr lang="en-US" sz="4800" dirty="0" smtClean="0"/>
              <a:t>505-243-7773</a:t>
            </a:r>
            <a:endParaRPr lang="en-US" sz="4800" dirty="0"/>
          </a:p>
        </p:txBody>
      </p:sp>
      <p:sp>
        <p:nvSpPr>
          <p:cNvPr id="4" name="AutoShape 2" descr="Image result for ford logo with fraud instead of fo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3267807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Unfair Practices Acts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Navajo Nation</a:t>
            </a:r>
          </a:p>
          <a:p>
            <a:pPr marL="0" indent="0">
              <a:buNone/>
            </a:pPr>
            <a:r>
              <a:rPr lang="en-US" dirty="0"/>
              <a:t>5 NNC </a:t>
            </a:r>
            <a:r>
              <a:rPr lang="en-US" dirty="0" smtClean="0"/>
              <a:t>§ 1101 </a:t>
            </a:r>
            <a:r>
              <a:rPr lang="en-US" i="1" dirty="0"/>
              <a:t>et seq</a:t>
            </a:r>
            <a:r>
              <a:rPr lang="en-US" dirty="0"/>
              <a:t>.: Prohibits unfair or deceptive trade practices and unconscionable trade practices.  Actual or statutory damages, treble damages, attorney’s fees.</a:t>
            </a:r>
          </a:p>
          <a:p>
            <a:pPr marL="0" indent="0">
              <a:buNone/>
            </a:pPr>
            <a:r>
              <a:rPr lang="en-US" b="1" dirty="0"/>
              <a:t>New Mexico</a:t>
            </a:r>
          </a:p>
          <a:p>
            <a:pPr marL="0" indent="0">
              <a:buNone/>
            </a:pPr>
            <a:r>
              <a:rPr lang="en-US" dirty="0"/>
              <a:t>NMSA </a:t>
            </a:r>
            <a:r>
              <a:rPr lang="en-US" dirty="0" smtClean="0"/>
              <a:t>§ 57-12-1 </a:t>
            </a:r>
            <a:r>
              <a:rPr lang="en-US" i="1" dirty="0"/>
              <a:t>et seq</a:t>
            </a:r>
            <a:r>
              <a:rPr lang="en-US" dirty="0"/>
              <a:t>.: Prohibits unfair or deceptive trade practices and unconscionable trade practices.  Actual or statutory damages, treble damages, attorney’s fees</a:t>
            </a:r>
            <a:r>
              <a:rPr lang="en-US" dirty="0" smtClean="0"/>
              <a:t>. </a:t>
            </a:r>
          </a:p>
          <a:p>
            <a:pPr marL="0" indent="0">
              <a:buNone/>
            </a:pPr>
            <a:r>
              <a:rPr lang="en-US" b="1" dirty="0" smtClean="0"/>
              <a:t>Arizona</a:t>
            </a:r>
            <a:endParaRPr lang="en-US" b="1" dirty="0"/>
          </a:p>
          <a:p>
            <a:pPr marL="0" indent="0">
              <a:buNone/>
            </a:pPr>
            <a:r>
              <a:rPr lang="en-US" dirty="0"/>
              <a:t>ARS </a:t>
            </a:r>
            <a:r>
              <a:rPr lang="en-US" dirty="0" smtClean="0"/>
              <a:t>§ 44-1521 </a:t>
            </a:r>
            <a:r>
              <a:rPr lang="en-US" dirty="0"/>
              <a:t>et seq.: Prohibits deceptive practices.  Actual and punitive damages, attorney’s fees.</a:t>
            </a:r>
            <a:endParaRPr lang="en-US" b="1" dirty="0"/>
          </a:p>
          <a:p>
            <a:endParaRPr lang="en-US" dirty="0"/>
          </a:p>
        </p:txBody>
      </p:sp>
    </p:spTree>
    <p:extLst>
      <p:ext uri="{BB962C8B-B14F-4D97-AF65-F5344CB8AC3E}">
        <p14:creationId xmlns:p14="http://schemas.microsoft.com/office/powerpoint/2010/main" val="650014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2011680"/>
            <a:ext cx="10772775" cy="1658198"/>
          </a:xfrm>
        </p:spPr>
        <p:txBody>
          <a:bodyPr>
            <a:normAutofit/>
          </a:bodyPr>
          <a:lstStyle/>
          <a:p>
            <a:pPr algn="ctr"/>
            <a:r>
              <a:rPr lang="en-US" sz="6600" dirty="0" smtClean="0"/>
              <a:t>How to Read a Car Contract</a:t>
            </a:r>
            <a:endParaRPr lang="en-US" sz="6600" dirty="0"/>
          </a:p>
        </p:txBody>
      </p:sp>
    </p:spTree>
    <p:extLst>
      <p:ext uri="{BB962C8B-B14F-4D97-AF65-F5344CB8AC3E}">
        <p14:creationId xmlns:p14="http://schemas.microsoft.com/office/powerpoint/2010/main" val="2689725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 name="Content Placeholder 8"/>
          <p:cNvPicPr>
            <a:picLocks noGrp="1" noChangeAspect="1"/>
          </p:cNvPicPr>
          <p:nvPr>
            <p:ph idx="1"/>
          </p:nvPr>
        </p:nvPicPr>
        <p:blipFill>
          <a:blip r:embed="rId2"/>
          <a:stretch>
            <a:fillRect/>
          </a:stretch>
        </p:blipFill>
        <p:spPr>
          <a:xfrm rot="5400000">
            <a:off x="2821439" y="-1418765"/>
            <a:ext cx="6444343" cy="9760845"/>
          </a:xfrm>
          <a:prstGeom prst="rect">
            <a:avLst/>
          </a:prstGeom>
        </p:spPr>
      </p:pic>
    </p:spTree>
    <p:extLst>
      <p:ext uri="{BB962C8B-B14F-4D97-AF65-F5344CB8AC3E}">
        <p14:creationId xmlns:p14="http://schemas.microsoft.com/office/powerpoint/2010/main" val="2184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991243" y="0"/>
            <a:ext cx="7871214" cy="6858000"/>
          </a:xfrm>
          <a:prstGeom prst="rect">
            <a:avLst/>
          </a:prstGeom>
        </p:spPr>
      </p:pic>
      <p:sp>
        <p:nvSpPr>
          <p:cNvPr id="6" name="Rectangle 5"/>
          <p:cNvSpPr/>
          <p:nvPr/>
        </p:nvSpPr>
        <p:spPr>
          <a:xfrm flipH="1" flipV="1">
            <a:off x="2735681" y="5884570"/>
            <a:ext cx="2158738" cy="21838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499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Law</a:t>
            </a:r>
            <a:endParaRPr lang="en-US" dirty="0"/>
          </a:p>
        </p:txBody>
      </p:sp>
      <p:sp>
        <p:nvSpPr>
          <p:cNvPr id="3" name="Content Placeholder 2"/>
          <p:cNvSpPr>
            <a:spLocks noGrp="1"/>
          </p:cNvSpPr>
          <p:nvPr>
            <p:ph idx="1"/>
          </p:nvPr>
        </p:nvSpPr>
        <p:spPr/>
        <p:txBody>
          <a:bodyPr>
            <a:normAutofit lnSpcReduction="10000"/>
          </a:bodyPr>
          <a:lstStyle/>
          <a:p>
            <a:pPr marL="0" indent="0" algn="just">
              <a:lnSpc>
                <a:spcPct val="150000"/>
              </a:lnSpc>
              <a:buNone/>
            </a:pPr>
            <a:r>
              <a:rPr lang="en-US" sz="2800" b="1" dirty="0" smtClean="0"/>
              <a:t>Truth in Lending Act</a:t>
            </a:r>
            <a:r>
              <a:rPr lang="en-US" sz="2800" dirty="0" smtClean="0"/>
              <a:t>, 15 USC § </a:t>
            </a:r>
            <a:r>
              <a:rPr lang="en-US" sz="2800" dirty="0"/>
              <a:t>1601 </a:t>
            </a:r>
            <a:r>
              <a:rPr lang="en-US" sz="2800" i="1" dirty="0" smtClean="0"/>
              <a:t>et seq</a:t>
            </a:r>
            <a:r>
              <a:rPr lang="en-US" sz="2800" dirty="0" smtClean="0"/>
              <a:t>.</a:t>
            </a:r>
            <a:endParaRPr lang="en-US" sz="2800" dirty="0"/>
          </a:p>
          <a:p>
            <a:pPr marL="0" indent="0" algn="just">
              <a:lnSpc>
                <a:spcPct val="150000"/>
              </a:lnSpc>
              <a:buNone/>
            </a:pPr>
            <a:r>
              <a:rPr lang="en-US" sz="2800" b="1" dirty="0" smtClean="0"/>
              <a:t>Regulation Z</a:t>
            </a:r>
            <a:r>
              <a:rPr lang="en-US" sz="2800" dirty="0" smtClean="0"/>
              <a:t>, 12 CFR Part 1026</a:t>
            </a:r>
            <a:endParaRPr lang="en-US" sz="2800" dirty="0"/>
          </a:p>
          <a:p>
            <a:pPr marL="0" indent="0" algn="just">
              <a:lnSpc>
                <a:spcPct val="150000"/>
              </a:lnSpc>
              <a:buNone/>
            </a:pPr>
            <a:r>
              <a:rPr lang="en-US" sz="2800" b="1" dirty="0" smtClean="0"/>
              <a:t>Motor </a:t>
            </a:r>
            <a:r>
              <a:rPr lang="en-US" sz="2800" b="1" dirty="0"/>
              <a:t>Vehicle Sales Finance Acts</a:t>
            </a:r>
            <a:r>
              <a:rPr lang="en-US" sz="2800" dirty="0"/>
              <a:t>, </a:t>
            </a:r>
            <a:r>
              <a:rPr lang="en-US" sz="2800" i="1" dirty="0"/>
              <a:t>e.g</a:t>
            </a:r>
            <a:r>
              <a:rPr lang="en-US" sz="2800" dirty="0"/>
              <a:t>., </a:t>
            </a:r>
            <a:r>
              <a:rPr lang="en-US" sz="2800" dirty="0" smtClean="0"/>
              <a:t>NMSA </a:t>
            </a:r>
            <a:r>
              <a:rPr lang="en-US" sz="2800" dirty="0"/>
              <a:t>§ </a:t>
            </a:r>
            <a:r>
              <a:rPr lang="en-US" sz="2800" dirty="0" smtClean="0"/>
              <a:t>58-19-1 </a:t>
            </a:r>
            <a:r>
              <a:rPr lang="en-US" sz="2800" i="1" dirty="0" smtClean="0"/>
              <a:t>et seq</a:t>
            </a:r>
            <a:r>
              <a:rPr lang="en-US" sz="2800" dirty="0" smtClean="0"/>
              <a:t>.</a:t>
            </a:r>
          </a:p>
          <a:p>
            <a:pPr marL="0" indent="0" algn="just">
              <a:lnSpc>
                <a:spcPct val="150000"/>
              </a:lnSpc>
              <a:buNone/>
            </a:pPr>
            <a:r>
              <a:rPr lang="en-US" sz="2800" b="1" dirty="0" smtClean="0"/>
              <a:t>Motor Vehicle Dealers Franchising Acts</a:t>
            </a:r>
            <a:r>
              <a:rPr lang="en-US" sz="2800" dirty="0" smtClean="0"/>
              <a:t>, </a:t>
            </a:r>
            <a:r>
              <a:rPr lang="en-US" sz="2800" i="1" dirty="0" smtClean="0"/>
              <a:t>e.g</a:t>
            </a:r>
            <a:r>
              <a:rPr lang="en-US" sz="2800" dirty="0" smtClean="0"/>
              <a:t>., </a:t>
            </a:r>
            <a:r>
              <a:rPr lang="en-US" sz="2800" dirty="0"/>
              <a:t>NMSA § </a:t>
            </a:r>
            <a:r>
              <a:rPr lang="en-US" sz="2800" dirty="0" smtClean="0"/>
              <a:t>57-16-1 </a:t>
            </a:r>
            <a:r>
              <a:rPr lang="en-US" sz="2800" i="1" dirty="0"/>
              <a:t>et seq</a:t>
            </a:r>
            <a:r>
              <a:rPr lang="en-US" sz="2800" dirty="0" smtClean="0"/>
              <a:t>.</a:t>
            </a:r>
          </a:p>
          <a:p>
            <a:pPr marL="0" indent="0" algn="just">
              <a:lnSpc>
                <a:spcPct val="150000"/>
              </a:lnSpc>
              <a:buNone/>
            </a:pPr>
            <a:r>
              <a:rPr lang="en-US" sz="2800" b="1" dirty="0" smtClean="0"/>
              <a:t>Service Contract Regulation Acts</a:t>
            </a:r>
            <a:r>
              <a:rPr lang="en-US" sz="2800" dirty="0" smtClean="0"/>
              <a:t>, e.g., </a:t>
            </a:r>
            <a:r>
              <a:rPr lang="en-US" sz="2800" dirty="0"/>
              <a:t>NMSA § </a:t>
            </a:r>
            <a:r>
              <a:rPr lang="en-US" sz="2800" dirty="0" smtClean="0"/>
              <a:t>59A-58-1 </a:t>
            </a:r>
            <a:r>
              <a:rPr lang="en-US" sz="2800" i="1" dirty="0"/>
              <a:t>et seq</a:t>
            </a:r>
            <a:r>
              <a:rPr lang="en-US" sz="2800" dirty="0"/>
              <a:t>.</a:t>
            </a:r>
          </a:p>
          <a:p>
            <a:pPr marL="0" indent="0" algn="just">
              <a:lnSpc>
                <a:spcPct val="150000"/>
              </a:lnSpc>
              <a:buNone/>
            </a:pPr>
            <a:endParaRPr lang="en-US" sz="2800" dirty="0"/>
          </a:p>
        </p:txBody>
      </p:sp>
    </p:spTree>
    <p:extLst>
      <p:ext uri="{BB962C8B-B14F-4D97-AF65-F5344CB8AC3E}">
        <p14:creationId xmlns:p14="http://schemas.microsoft.com/office/powerpoint/2010/main" val="2073532602"/>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413</TotalTime>
  <Words>879</Words>
  <Application>Microsoft Office PowerPoint</Application>
  <PresentationFormat>Widescreen</PresentationFormat>
  <Paragraphs>96</Paragraphs>
  <Slides>40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Metropolitan</vt:lpstr>
      <vt:lpstr>Car Dealer Scams  and Rip-Offs</vt:lpstr>
      <vt:lpstr>Feferman, Warren &amp; Mattison</vt:lpstr>
      <vt:lpstr>PowerPoint Presentation</vt:lpstr>
      <vt:lpstr>PowerPoint Presentation</vt:lpstr>
      <vt:lpstr>Unfair Practices Acts</vt:lpstr>
      <vt:lpstr>How to Read a Car Contract</vt:lpstr>
      <vt:lpstr>PowerPoint Presentation</vt:lpstr>
      <vt:lpstr>PowerPoint Presentation</vt:lpstr>
      <vt:lpstr>Sources of Law</vt:lpstr>
      <vt:lpstr>How Do Car Dealers Profit?</vt:lpstr>
      <vt:lpstr>PowerPoint Presentation</vt:lpstr>
      <vt:lpstr>Door-to-Door Sales</vt:lpstr>
      <vt:lpstr>Navajo Nation Law</vt:lpstr>
      <vt:lpstr>False Advertising</vt:lpstr>
      <vt:lpstr>New Mexico Law</vt:lpstr>
      <vt:lpstr>Wrecked Cars</vt:lpstr>
      <vt:lpstr>PowerPoint Presentation</vt:lpstr>
      <vt:lpstr>PowerPoint Presentation</vt:lpstr>
      <vt:lpstr>Disclosure Affidavits</vt:lpstr>
      <vt:lpstr>Odometer Fraud</vt:lpstr>
      <vt:lpstr>PowerPoint Presentation</vt:lpstr>
      <vt:lpstr>Federal Law</vt:lpstr>
      <vt:lpstr>PowerPoint Presentation</vt:lpstr>
      <vt:lpstr>Title Fraud</vt:lpstr>
      <vt:lpstr>PowerPoint Presentation</vt:lpstr>
      <vt:lpstr>Credit Application Falsification</vt:lpstr>
      <vt:lpstr>PowerPoint Presentation</vt:lpstr>
      <vt:lpstr>PowerPoint Presentation</vt:lpstr>
      <vt:lpstr>PowerPoint Presentation</vt:lpstr>
      <vt:lpstr>Yo-Yo Sales</vt:lpstr>
      <vt:lpstr>State Law and Regulation</vt:lpstr>
      <vt:lpstr>Lemon Laws</vt:lpstr>
      <vt:lpstr>Lemon Laws</vt:lpstr>
      <vt:lpstr>Repossession</vt:lpstr>
      <vt:lpstr>Navajo Nation Law</vt:lpstr>
      <vt:lpstr>State Law</vt:lpstr>
      <vt:lpstr>Notice Before Disposition of Collateral</vt:lpstr>
      <vt:lpstr>Forced Arbitration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Nick</dc:creator>
  <cp:lastModifiedBy> </cp:lastModifiedBy>
  <cp:revision>29</cp:revision>
  <dcterms:created xsi:type="dcterms:W3CDTF">2019-05-05T17:11:20Z</dcterms:created>
  <dcterms:modified xsi:type="dcterms:W3CDTF">2019-05-06T21:02:38Z</dcterms:modified>
</cp:coreProperties>
</file>