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5" r:id="rId4"/>
    <p:sldId id="258" r:id="rId5"/>
    <p:sldId id="259" r:id="rId6"/>
    <p:sldId id="267" r:id="rId7"/>
    <p:sldId id="274" r:id="rId8"/>
    <p:sldId id="273" r:id="rId9"/>
    <p:sldId id="266" r:id="rId10"/>
    <p:sldId id="268" r:id="rId11"/>
    <p:sldId id="269" r:id="rId12"/>
    <p:sldId id="270" r:id="rId13"/>
    <p:sldId id="271" r:id="rId14"/>
    <p:sldId id="272" r:id="rId15"/>
    <p:sldId id="261" r:id="rId16"/>
    <p:sldId id="260" r:id="rId17"/>
    <p:sldId id="277" r:id="rId18"/>
    <p:sldId id="278" r:id="rId19"/>
    <p:sldId id="276" r:id="rId20"/>
    <p:sldId id="275" r:id="rId21"/>
    <p:sldId id="279" r:id="rId22"/>
    <p:sldId id="280" r:id="rId23"/>
    <p:sldId id="262" r:id="rId24"/>
    <p:sldId id="263"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4"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dci.org/resource/graduate-stories/" TargetMode="External"/><Relationship Id="rId2" Type="http://schemas.openxmlformats.org/officeDocument/2006/relationships/hyperlink" Target="https://youtu.be/Ml0rYOecck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avajocourt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hs.gov/newsroom/ihs-blog/january2018/navajo-wellness-model-keeping-the-cultural-teachings-alive-to-improve-health/"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ellnesscourts.org/wellness-court-resource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jrs.gov/pdffiles1/bja/188154.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Wellness Courts</a:t>
            </a:r>
            <a:endParaRPr lang="en-US" dirty="0"/>
          </a:p>
        </p:txBody>
      </p:sp>
      <p:sp>
        <p:nvSpPr>
          <p:cNvPr id="3" name="Subtitle 2"/>
          <p:cNvSpPr>
            <a:spLocks noGrp="1"/>
          </p:cNvSpPr>
          <p:nvPr>
            <p:ph type="subTitle" idx="1"/>
          </p:nvPr>
        </p:nvSpPr>
        <p:spPr>
          <a:xfrm>
            <a:off x="1069848" y="4389120"/>
            <a:ext cx="7891272" cy="1560576"/>
          </a:xfrm>
        </p:spPr>
        <p:txBody>
          <a:bodyPr>
            <a:normAutofit lnSpcReduction="10000"/>
          </a:bodyPr>
          <a:lstStyle/>
          <a:p>
            <a:r>
              <a:rPr lang="en-US" dirty="0" err="1"/>
              <a:t>Diné</a:t>
            </a:r>
            <a:r>
              <a:rPr lang="en-US" dirty="0"/>
              <a:t> bi </a:t>
            </a:r>
            <a:r>
              <a:rPr lang="en-US" dirty="0" err="1" smtClean="0"/>
              <a:t>beenahaz'áanii</a:t>
            </a:r>
            <a:r>
              <a:rPr lang="en-US" dirty="0" smtClean="0"/>
              <a:t> and </a:t>
            </a:r>
            <a:r>
              <a:rPr lang="en-US" dirty="0" err="1" smtClean="0"/>
              <a:t>Diné</a:t>
            </a:r>
            <a:r>
              <a:rPr lang="en-US" dirty="0" smtClean="0"/>
              <a:t> </a:t>
            </a:r>
            <a:r>
              <a:rPr lang="en-US" dirty="0" smtClean="0"/>
              <a:t>Common Law: Values and Principles of Restorative Justice</a:t>
            </a:r>
          </a:p>
          <a:p>
            <a:r>
              <a:rPr lang="en-US" dirty="0" smtClean="0"/>
              <a:t>Navajo Nation Bar Association Conference, June 2019</a:t>
            </a:r>
          </a:p>
          <a:p>
            <a:r>
              <a:rPr lang="en-US" dirty="0" smtClean="0"/>
              <a:t>By:  Regina Begay-Roanhorse, Alisha Thompson</a:t>
            </a:r>
            <a:endParaRPr lang="en-US" dirty="0"/>
          </a:p>
        </p:txBody>
      </p:sp>
    </p:spTree>
    <p:extLst>
      <p:ext uri="{BB962C8B-B14F-4D97-AF65-F5344CB8AC3E}">
        <p14:creationId xmlns:p14="http://schemas.microsoft.com/office/powerpoint/2010/main" val="125269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8656" y="1481138"/>
            <a:ext cx="6894689" cy="4525962"/>
          </a:xfrm>
        </p:spPr>
      </p:pic>
      <p:sp>
        <p:nvSpPr>
          <p:cNvPr id="3" name="Slide Number Placeholder 2"/>
          <p:cNvSpPr>
            <a:spLocks noGrp="1"/>
          </p:cNvSpPr>
          <p:nvPr>
            <p:ph type="sldNum" sz="quarter" idx="12"/>
          </p:nvPr>
        </p:nvSpPr>
        <p:spPr/>
        <p:txBody>
          <a:bodyPr/>
          <a:lstStyle/>
          <a:p>
            <a:fld id="{D1E82FEF-B25F-4DD7-B7C3-D5B4EB0ADC1D}" type="slidenum">
              <a:rPr lang="en-US" smtClean="0"/>
              <a:pPr/>
              <a:t>10</a:t>
            </a:fld>
            <a:endParaRPr lang="en-US" dirty="0"/>
          </a:p>
        </p:txBody>
      </p:sp>
      <p:sp>
        <p:nvSpPr>
          <p:cNvPr id="4" name="Title 3"/>
          <p:cNvSpPr>
            <a:spLocks noGrp="1"/>
          </p:cNvSpPr>
          <p:nvPr>
            <p:ph type="title"/>
          </p:nvPr>
        </p:nvSpPr>
        <p:spPr/>
        <p:txBody>
          <a:bodyPr/>
          <a:lstStyle/>
          <a:p>
            <a:r>
              <a:rPr lang="en-US" dirty="0" smtClean="0"/>
              <a:t>Police Data Calls</a:t>
            </a:r>
            <a:endParaRPr lang="en-US" dirty="0"/>
          </a:p>
        </p:txBody>
      </p:sp>
    </p:spTree>
    <p:extLst>
      <p:ext uri="{BB962C8B-B14F-4D97-AF65-F5344CB8AC3E}">
        <p14:creationId xmlns:p14="http://schemas.microsoft.com/office/powerpoint/2010/main" val="368243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888" y="1543844"/>
            <a:ext cx="7134225" cy="4400550"/>
          </a:xfrm>
        </p:spPr>
      </p:pic>
      <p:sp>
        <p:nvSpPr>
          <p:cNvPr id="3" name="Slide Number Placeholder 2"/>
          <p:cNvSpPr>
            <a:spLocks noGrp="1"/>
          </p:cNvSpPr>
          <p:nvPr>
            <p:ph type="sldNum" sz="quarter" idx="12"/>
          </p:nvPr>
        </p:nvSpPr>
        <p:spPr/>
        <p:txBody>
          <a:bodyPr/>
          <a:lstStyle/>
          <a:p>
            <a:fld id="{D1E82FEF-B25F-4DD7-B7C3-D5B4EB0ADC1D}" type="slidenum">
              <a:rPr lang="en-US" smtClean="0"/>
              <a:pPr/>
              <a:t>11</a:t>
            </a:fld>
            <a:endParaRPr lang="en-US" dirty="0"/>
          </a:p>
        </p:txBody>
      </p:sp>
      <p:sp>
        <p:nvSpPr>
          <p:cNvPr id="4" name="Title 3"/>
          <p:cNvSpPr>
            <a:spLocks noGrp="1"/>
          </p:cNvSpPr>
          <p:nvPr>
            <p:ph type="title"/>
          </p:nvPr>
        </p:nvSpPr>
        <p:spPr/>
        <p:txBody>
          <a:bodyPr/>
          <a:lstStyle/>
          <a:p>
            <a:r>
              <a:rPr lang="en-US" dirty="0" smtClean="0"/>
              <a:t>Gender Death Rates</a:t>
            </a:r>
            <a:endParaRPr lang="en-US" dirty="0"/>
          </a:p>
        </p:txBody>
      </p:sp>
    </p:spTree>
    <p:extLst>
      <p:ext uri="{BB962C8B-B14F-4D97-AF65-F5344CB8AC3E}">
        <p14:creationId xmlns:p14="http://schemas.microsoft.com/office/powerpoint/2010/main" val="372970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365" y="1481138"/>
            <a:ext cx="6593271" cy="4525962"/>
          </a:xfrm>
        </p:spPr>
      </p:pic>
      <p:sp>
        <p:nvSpPr>
          <p:cNvPr id="3" name="Slide Number Placeholder 2"/>
          <p:cNvSpPr>
            <a:spLocks noGrp="1"/>
          </p:cNvSpPr>
          <p:nvPr>
            <p:ph type="sldNum" sz="quarter" idx="12"/>
          </p:nvPr>
        </p:nvSpPr>
        <p:spPr/>
        <p:txBody>
          <a:bodyPr/>
          <a:lstStyle/>
          <a:p>
            <a:fld id="{D1E82FEF-B25F-4DD7-B7C3-D5B4EB0ADC1D}" type="slidenum">
              <a:rPr lang="en-US" smtClean="0"/>
              <a:pPr/>
              <a:t>12</a:t>
            </a:fld>
            <a:endParaRPr lang="en-US" dirty="0"/>
          </a:p>
        </p:txBody>
      </p:sp>
      <p:sp>
        <p:nvSpPr>
          <p:cNvPr id="4" name="Title 3"/>
          <p:cNvSpPr>
            <a:spLocks noGrp="1"/>
          </p:cNvSpPr>
          <p:nvPr>
            <p:ph type="title"/>
          </p:nvPr>
        </p:nvSpPr>
        <p:spPr/>
        <p:txBody>
          <a:bodyPr/>
          <a:lstStyle/>
          <a:p>
            <a:r>
              <a:rPr lang="en-US" dirty="0" smtClean="0"/>
              <a:t>Death Rates - Alcohol</a:t>
            </a:r>
            <a:endParaRPr lang="en-US" dirty="0"/>
          </a:p>
        </p:txBody>
      </p:sp>
    </p:spTree>
    <p:extLst>
      <p:ext uri="{BB962C8B-B14F-4D97-AF65-F5344CB8AC3E}">
        <p14:creationId xmlns:p14="http://schemas.microsoft.com/office/powerpoint/2010/main" val="256323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41005"/>
            <a:ext cx="8229600" cy="3606229"/>
          </a:xfrm>
        </p:spPr>
      </p:pic>
      <p:sp>
        <p:nvSpPr>
          <p:cNvPr id="3" name="Slide Number Placeholder 2"/>
          <p:cNvSpPr>
            <a:spLocks noGrp="1"/>
          </p:cNvSpPr>
          <p:nvPr>
            <p:ph type="sldNum" sz="quarter" idx="12"/>
          </p:nvPr>
        </p:nvSpPr>
        <p:spPr/>
        <p:txBody>
          <a:bodyPr/>
          <a:lstStyle/>
          <a:p>
            <a:fld id="{D1E82FEF-B25F-4DD7-B7C3-D5B4EB0ADC1D}" type="slidenum">
              <a:rPr lang="en-US" smtClean="0"/>
              <a:pPr/>
              <a:t>13</a:t>
            </a:fld>
            <a:endParaRPr lang="en-US" dirty="0"/>
          </a:p>
        </p:txBody>
      </p:sp>
      <p:sp>
        <p:nvSpPr>
          <p:cNvPr id="4" name="Title 3"/>
          <p:cNvSpPr>
            <a:spLocks noGrp="1"/>
          </p:cNvSpPr>
          <p:nvPr>
            <p:ph type="title"/>
          </p:nvPr>
        </p:nvSpPr>
        <p:spPr/>
        <p:txBody>
          <a:bodyPr/>
          <a:lstStyle/>
          <a:p>
            <a:r>
              <a:rPr lang="en-US" dirty="0" smtClean="0"/>
              <a:t>Police Data top 10</a:t>
            </a:r>
            <a:endParaRPr lang="en-US" dirty="0"/>
          </a:p>
        </p:txBody>
      </p:sp>
    </p:spTree>
    <p:extLst>
      <p:ext uri="{BB962C8B-B14F-4D97-AF65-F5344CB8AC3E}">
        <p14:creationId xmlns:p14="http://schemas.microsoft.com/office/powerpoint/2010/main" val="237286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83125" y="1481138"/>
            <a:ext cx="7025751" cy="4525962"/>
          </a:xfrm>
          <a:prstGeom prst="rect">
            <a:avLst/>
          </a:prstGeom>
        </p:spPr>
      </p:pic>
      <p:sp>
        <p:nvSpPr>
          <p:cNvPr id="3" name="Slide Number Placeholder 2"/>
          <p:cNvSpPr>
            <a:spLocks noGrp="1"/>
          </p:cNvSpPr>
          <p:nvPr>
            <p:ph type="sldNum" sz="quarter" idx="12"/>
          </p:nvPr>
        </p:nvSpPr>
        <p:spPr/>
        <p:txBody>
          <a:bodyPr/>
          <a:lstStyle/>
          <a:p>
            <a:fld id="{D1E82FEF-B25F-4DD7-B7C3-D5B4EB0ADC1D}" type="slidenum">
              <a:rPr lang="en-US" smtClean="0"/>
              <a:pPr/>
              <a:t>14</a:t>
            </a:fld>
            <a:endParaRPr lang="en-US" dirty="0"/>
          </a:p>
        </p:txBody>
      </p:sp>
      <p:sp>
        <p:nvSpPr>
          <p:cNvPr id="4" name="Title 3"/>
          <p:cNvSpPr>
            <a:spLocks noGrp="1"/>
          </p:cNvSpPr>
          <p:nvPr>
            <p:ph type="title"/>
          </p:nvPr>
        </p:nvSpPr>
        <p:spPr/>
        <p:txBody>
          <a:bodyPr/>
          <a:lstStyle/>
          <a:p>
            <a:r>
              <a:rPr lang="en-US" dirty="0" smtClean="0"/>
              <a:t>Court Referrals</a:t>
            </a:r>
            <a:endParaRPr lang="en-US" dirty="0"/>
          </a:p>
        </p:txBody>
      </p:sp>
    </p:spTree>
    <p:extLst>
      <p:ext uri="{BB962C8B-B14F-4D97-AF65-F5344CB8AC3E}">
        <p14:creationId xmlns:p14="http://schemas.microsoft.com/office/powerpoint/2010/main" val="169800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 Provisions 17 N.N.C. § 220(B)</a:t>
            </a:r>
            <a:br>
              <a:rPr lang="en-US" dirty="0" smtClean="0"/>
            </a:b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CN-52-12 (Dec. 1, 2014)</a:t>
            </a:r>
          </a:p>
          <a:p>
            <a:r>
              <a:rPr lang="en-US" dirty="0" smtClean="0"/>
              <a:t>CAP-28-12 (May 8, 2012)</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Except as otherwise in sentencing of a specific offense under this Title, the court may suspend the imposition or may sentence him or her to alternative sentences, which may include any of the following or any combination thereof</a:t>
            </a:r>
          </a:p>
          <a:p>
            <a:r>
              <a:rPr lang="en-US" dirty="0"/>
              <a:t>1. Fine</a:t>
            </a:r>
          </a:p>
          <a:p>
            <a:r>
              <a:rPr lang="en-US" dirty="0"/>
              <a:t>2 Probation</a:t>
            </a:r>
          </a:p>
          <a:p>
            <a:r>
              <a:rPr lang="en-US" dirty="0"/>
              <a:t>3. Rehabilitative treatment after </a:t>
            </a:r>
            <a:r>
              <a:rPr lang="en-US" dirty="0" smtClean="0"/>
              <a:t>assessment</a:t>
            </a:r>
            <a:endParaRPr lang="en-US" dirty="0"/>
          </a:p>
          <a:p>
            <a:r>
              <a:rPr lang="en-US" dirty="0"/>
              <a:t>4. Imprisonment for a definite period within the term authorized</a:t>
            </a:r>
          </a:p>
          <a:p>
            <a:endParaRPr lang="en-US" dirty="0"/>
          </a:p>
        </p:txBody>
      </p:sp>
      <p:sp>
        <p:nvSpPr>
          <p:cNvPr id="5" name="Text Placeholder 4"/>
          <p:cNvSpPr>
            <a:spLocks noGrp="1"/>
          </p:cNvSpPr>
          <p:nvPr>
            <p:ph type="body" sz="quarter" idx="3"/>
          </p:nvPr>
        </p:nvSpPr>
        <p:spPr/>
        <p:txBody>
          <a:bodyPr/>
          <a:lstStyle/>
          <a:p>
            <a:r>
              <a:rPr lang="en-US" dirty="0" smtClean="0"/>
              <a:t>Alternative Sentences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5. </a:t>
            </a:r>
            <a:r>
              <a:rPr lang="en-US" dirty="0"/>
              <a:t>F</a:t>
            </a:r>
            <a:r>
              <a:rPr lang="en-US" dirty="0" smtClean="0"/>
              <a:t>ine </a:t>
            </a:r>
            <a:r>
              <a:rPr lang="en-US" dirty="0" smtClean="0"/>
              <a:t>and probation or fine and </a:t>
            </a:r>
            <a:r>
              <a:rPr lang="en-US" dirty="0" smtClean="0"/>
              <a:t>imprisonment</a:t>
            </a:r>
            <a:endParaRPr lang="en-US" dirty="0" smtClean="0"/>
          </a:p>
          <a:p>
            <a:r>
              <a:rPr lang="en-US" dirty="0" smtClean="0"/>
              <a:t>6.  Community Service</a:t>
            </a:r>
          </a:p>
          <a:p>
            <a:r>
              <a:rPr lang="en-US" dirty="0" smtClean="0"/>
              <a:t>7. Pay full or partial restitution or </a:t>
            </a:r>
            <a:r>
              <a:rPr lang="en-US" dirty="0" err="1" smtClean="0"/>
              <a:t>nályééh</a:t>
            </a:r>
            <a:endParaRPr lang="en-US" dirty="0" smtClean="0"/>
          </a:p>
          <a:p>
            <a:r>
              <a:rPr lang="en-US" dirty="0" smtClean="0"/>
              <a:t>8.  Restore harmony between victim and offender or between offender and community</a:t>
            </a:r>
          </a:p>
          <a:p>
            <a:r>
              <a:rPr lang="en-US" dirty="0" smtClean="0"/>
              <a:t>9. Electronic monitoring</a:t>
            </a:r>
          </a:p>
          <a:p>
            <a:r>
              <a:rPr lang="en-US" dirty="0" smtClean="0"/>
              <a:t>10. Pay </a:t>
            </a:r>
            <a:r>
              <a:rPr lang="en-US" dirty="0" smtClean="0"/>
              <a:t>costs or fees associated with incarceration, electronic monitory and probation and parole </a:t>
            </a:r>
            <a:r>
              <a:rPr lang="en-US" dirty="0" smtClean="0"/>
              <a:t>services</a:t>
            </a:r>
            <a:endParaRPr lang="en-US" dirty="0"/>
          </a:p>
        </p:txBody>
      </p:sp>
    </p:spTree>
    <p:extLst>
      <p:ext uri="{BB962C8B-B14F-4D97-AF65-F5344CB8AC3E}">
        <p14:creationId xmlns:p14="http://schemas.microsoft.com/office/powerpoint/2010/main" val="166501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Judicial</a:t>
            </a:r>
            <a:br>
              <a:rPr lang="en-US" dirty="0" smtClean="0"/>
            </a:br>
            <a:r>
              <a:rPr lang="en-US" dirty="0" smtClean="0"/>
              <a:t> Interaction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Interaction with each participant is essential, Key Component 7: </a:t>
            </a:r>
          </a:p>
          <a:p>
            <a:endParaRPr lang="en-US" dirty="0"/>
          </a:p>
          <a:p>
            <a:r>
              <a:rPr lang="en-US" b="1" i="1" dirty="0"/>
              <a:t>Pursuant to Traditional law, </a:t>
            </a:r>
            <a:r>
              <a:rPr lang="en-US" b="1" dirty="0"/>
              <a:t>§ 3. </a:t>
            </a:r>
            <a:r>
              <a:rPr lang="en-US" b="1" dirty="0" err="1"/>
              <a:t>Diyin</a:t>
            </a:r>
            <a:r>
              <a:rPr lang="en-US" b="1" dirty="0"/>
              <a:t> </a:t>
            </a:r>
            <a:r>
              <a:rPr lang="en-US" b="1" dirty="0" err="1"/>
              <a:t>Bitsąądęę</a:t>
            </a:r>
            <a:r>
              <a:rPr lang="en-US" b="1" dirty="0"/>
              <a:t> </a:t>
            </a:r>
            <a:r>
              <a:rPr lang="en-US" b="1" dirty="0" err="1"/>
              <a:t>Beenahaz'áanii</a:t>
            </a:r>
            <a:r>
              <a:rPr lang="en-US" b="1" dirty="0"/>
              <a:t>--</a:t>
            </a:r>
            <a:r>
              <a:rPr lang="en-US" b="1" dirty="0" err="1"/>
              <a:t>Diné</a:t>
            </a:r>
            <a:r>
              <a:rPr lang="en-US" b="1" dirty="0"/>
              <a:t> Traditional Law (1 N.N.C. § 203), </a:t>
            </a:r>
            <a:r>
              <a:rPr lang="en-US" b="1" i="1" dirty="0"/>
              <a:t>The leader(s) of the Judicial Branch (</a:t>
            </a:r>
            <a:r>
              <a:rPr lang="en-US" b="1" i="1" dirty="0" err="1"/>
              <a:t>Aląąjį</a:t>
            </a:r>
            <a:r>
              <a:rPr lang="en-US" b="1" i="1" dirty="0"/>
              <a:t>' </a:t>
            </a:r>
            <a:r>
              <a:rPr lang="en-US" b="1" i="1" dirty="0" err="1"/>
              <a:t>Hashkééjí</a:t>
            </a:r>
            <a:r>
              <a:rPr lang="en-US" b="1" i="1" dirty="0"/>
              <a:t> </a:t>
            </a:r>
            <a:r>
              <a:rPr lang="en-US" b="1" i="1" dirty="0" err="1"/>
              <a:t>Nahat'á</a:t>
            </a:r>
            <a:r>
              <a:rPr lang="en-US" b="1" i="1" dirty="0"/>
              <a:t>) shall uphold the values and principles of </a:t>
            </a:r>
            <a:r>
              <a:rPr lang="en-US" b="1" i="1" dirty="0" err="1"/>
              <a:t>Diné</a:t>
            </a:r>
            <a:r>
              <a:rPr lang="en-US" b="1" i="1" dirty="0"/>
              <a:t> bi </a:t>
            </a:r>
            <a:r>
              <a:rPr lang="en-US" b="1" i="1" dirty="0" err="1"/>
              <a:t>beenahaz'áanii</a:t>
            </a:r>
            <a:r>
              <a:rPr lang="en-US" b="1" i="1" dirty="0"/>
              <a:t> in the practice of peace making, obedience, discipline, punishment, interpreting laws and rendering decisions and judgments;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184" y="642574"/>
            <a:ext cx="2980529" cy="2980529"/>
          </a:xfrm>
          <a:prstGeom prst="rect">
            <a:avLst/>
          </a:prstGeom>
        </p:spPr>
      </p:pic>
    </p:spTree>
    <p:extLst>
      <p:ext uri="{BB962C8B-B14F-4D97-AF65-F5344CB8AC3E}">
        <p14:creationId xmlns:p14="http://schemas.microsoft.com/office/powerpoint/2010/main" val="305255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Treatment Team Meetings</a:t>
            </a:r>
          </a:p>
          <a:p>
            <a:pPr lvl="1"/>
            <a:r>
              <a:rPr lang="en-US" dirty="0" smtClean="0"/>
              <a:t>Leader of team meetings</a:t>
            </a:r>
          </a:p>
          <a:p>
            <a:pPr lvl="1"/>
            <a:r>
              <a:rPr lang="en-US" dirty="0" smtClean="0"/>
              <a:t>Active listening skills engaged</a:t>
            </a:r>
          </a:p>
          <a:p>
            <a:pPr lvl="1"/>
            <a:r>
              <a:rPr lang="en-US" dirty="0" smtClean="0"/>
              <a:t>Keeps apprised of participant progress</a:t>
            </a:r>
          </a:p>
          <a:p>
            <a:endParaRPr lang="en-US" dirty="0" smtClean="0"/>
          </a:p>
          <a:p>
            <a:endParaRPr lang="en-US" dirty="0"/>
          </a:p>
          <a:p>
            <a:r>
              <a:rPr lang="en-US" dirty="0" smtClean="0"/>
              <a:t>NHTWC Hearing</a:t>
            </a:r>
          </a:p>
          <a:p>
            <a:pPr lvl="1"/>
            <a:r>
              <a:rPr lang="en-US" dirty="0" smtClean="0"/>
              <a:t>Talks to participants </a:t>
            </a:r>
          </a:p>
          <a:p>
            <a:pPr lvl="1"/>
            <a:r>
              <a:rPr lang="en-US" dirty="0" smtClean="0"/>
              <a:t>Opportunity for education, encouragement for compliance, and/or discipline for non-compliance</a:t>
            </a:r>
          </a:p>
          <a:p>
            <a:pPr lvl="1"/>
            <a:r>
              <a:rPr lang="en-US" dirty="0" smtClean="0"/>
              <a:t>Everyone deserves a second chance</a:t>
            </a:r>
          </a:p>
        </p:txBody>
      </p:sp>
      <p:sp>
        <p:nvSpPr>
          <p:cNvPr id="4" name="Slide Number Placeholder 3"/>
          <p:cNvSpPr>
            <a:spLocks noGrp="1"/>
          </p:cNvSpPr>
          <p:nvPr>
            <p:ph type="sldNum" sz="quarter" idx="12"/>
          </p:nvPr>
        </p:nvSpPr>
        <p:spPr/>
        <p:txBody>
          <a:bodyPr/>
          <a:lstStyle/>
          <a:p>
            <a:fld id="{CCACA0E2-64E1-4A3B-BB8E-00B1801048CC}" type="slidenum">
              <a:rPr lang="en-US" smtClean="0">
                <a:solidFill>
                  <a:srgbClr val="F0A22E">
                    <a:shade val="75000"/>
                  </a:srgbClr>
                </a:solidFill>
              </a:rPr>
              <a:pPr/>
              <a:t>17</a:t>
            </a:fld>
            <a:endParaRPr lang="en-US" dirty="0">
              <a:solidFill>
                <a:srgbClr val="F0A22E">
                  <a:shade val="75000"/>
                </a:srgbClr>
              </a:solidFill>
            </a:endParaRPr>
          </a:p>
        </p:txBody>
      </p:sp>
      <p:sp>
        <p:nvSpPr>
          <p:cNvPr id="2" name="Title 1"/>
          <p:cNvSpPr>
            <a:spLocks noGrp="1"/>
          </p:cNvSpPr>
          <p:nvPr>
            <p:ph type="title"/>
          </p:nvPr>
        </p:nvSpPr>
        <p:spPr/>
        <p:txBody>
          <a:bodyPr/>
          <a:lstStyle/>
          <a:p>
            <a:r>
              <a:rPr lang="en-US" dirty="0" smtClean="0"/>
              <a:t>Judicial Interaction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664" y="977577"/>
            <a:ext cx="3568238" cy="3568238"/>
          </a:xfrm>
          <a:prstGeom prst="rect">
            <a:avLst/>
          </a:prstGeom>
        </p:spPr>
      </p:pic>
    </p:spTree>
    <p:extLst>
      <p:ext uri="{BB962C8B-B14F-4D97-AF65-F5344CB8AC3E}">
        <p14:creationId xmlns:p14="http://schemas.microsoft.com/office/powerpoint/2010/main" val="1494214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 Restorative Justice</a:t>
            </a:r>
            <a:endParaRPr lang="en-US" dirty="0"/>
          </a:p>
        </p:txBody>
      </p:sp>
      <p:sp>
        <p:nvSpPr>
          <p:cNvPr id="3" name="Content Placeholder 2"/>
          <p:cNvSpPr>
            <a:spLocks noGrp="1"/>
          </p:cNvSpPr>
          <p:nvPr>
            <p:ph idx="1"/>
          </p:nvPr>
        </p:nvSpPr>
        <p:spPr/>
        <p:txBody>
          <a:bodyPr/>
          <a:lstStyle/>
          <a:p>
            <a:r>
              <a:rPr lang="en-US" dirty="0" smtClean="0"/>
              <a:t>We don’t throw our people away</a:t>
            </a:r>
          </a:p>
          <a:p>
            <a:r>
              <a:rPr lang="en-US" dirty="0" smtClean="0"/>
              <a:t>Accountability to family, clan, community</a:t>
            </a:r>
          </a:p>
          <a:p>
            <a:r>
              <a:rPr lang="en-US" dirty="0" smtClean="0"/>
              <a:t>Accountability to self</a:t>
            </a:r>
          </a:p>
          <a:p>
            <a:r>
              <a:rPr lang="en-US" dirty="0" smtClean="0"/>
              <a:t>Encouragement when behavior is positive</a:t>
            </a:r>
          </a:p>
          <a:p>
            <a:r>
              <a:rPr lang="en-US" dirty="0" smtClean="0"/>
              <a:t>Stories of Navajo Consumers of</a:t>
            </a:r>
          </a:p>
          <a:p>
            <a:pPr marL="0" indent="0">
              <a:buNone/>
            </a:pPr>
            <a:r>
              <a:rPr lang="en-US" dirty="0" smtClean="0"/>
              <a:t>Behavioral health services:</a:t>
            </a:r>
          </a:p>
          <a:p>
            <a:pPr>
              <a:buFontTx/>
              <a:buChar char="-"/>
            </a:pPr>
            <a:r>
              <a:rPr lang="en-US" dirty="0" smtClean="0"/>
              <a:t>B.M. of Alamo</a:t>
            </a:r>
          </a:p>
          <a:p>
            <a:pPr marL="0" indent="0">
              <a:buNone/>
            </a:pPr>
            <a:r>
              <a:rPr lang="en-US" dirty="0" smtClean="0"/>
              <a:t>Justice Involved defendant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058" y="1970116"/>
            <a:ext cx="3767744" cy="3767744"/>
          </a:xfrm>
          <a:prstGeom prst="rect">
            <a:avLst/>
          </a:prstGeom>
        </p:spPr>
      </p:pic>
    </p:spTree>
    <p:extLst>
      <p:ext uri="{BB962C8B-B14F-4D97-AF65-F5344CB8AC3E}">
        <p14:creationId xmlns:p14="http://schemas.microsoft.com/office/powerpoint/2010/main" val="427142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u="sng" dirty="0"/>
              <a:t>Individual and </a:t>
            </a:r>
            <a:r>
              <a:rPr lang="en-US" b="1" u="sng" dirty="0" smtClean="0"/>
              <a:t>Community </a:t>
            </a:r>
            <a:r>
              <a:rPr lang="en-US" b="1" u="sng" dirty="0"/>
              <a:t>Healing Focus </a:t>
            </a:r>
            <a:endParaRPr lang="en-US" b="1" u="sng" dirty="0" smtClean="0"/>
          </a:p>
          <a:p>
            <a:pPr marL="0" indent="0" algn="ctr">
              <a:buNone/>
            </a:pPr>
            <a:endParaRPr lang="en-US" b="1" u="sng" dirty="0" smtClean="0"/>
          </a:p>
          <a:p>
            <a:pPr marL="0" indent="0" algn="ctr">
              <a:buNone/>
            </a:pPr>
            <a:endParaRPr lang="en-US" dirty="0" smtClean="0"/>
          </a:p>
          <a:p>
            <a:pPr marL="0" indent="0" algn="ctr">
              <a:buNone/>
            </a:pPr>
            <a:endParaRPr lang="en-US" dirty="0"/>
          </a:p>
          <a:p>
            <a:pPr marL="0" indent="0" algn="ctr">
              <a:buNone/>
            </a:pPr>
            <a:r>
              <a:rPr lang="en-US" dirty="0" smtClean="0"/>
              <a:t>Tribal </a:t>
            </a:r>
            <a:r>
              <a:rPr lang="en-US" dirty="0"/>
              <a:t>Healing to Wellness Court brings together alcohol and drug </a:t>
            </a:r>
            <a:r>
              <a:rPr lang="en-US" dirty="0" smtClean="0"/>
              <a:t>treatment, community </a:t>
            </a:r>
            <a:r>
              <a:rPr lang="en-US" dirty="0"/>
              <a:t>healing resources, and the tribal justice process by using a </a:t>
            </a:r>
            <a:r>
              <a:rPr lang="en-US" dirty="0" smtClean="0"/>
              <a:t>team approach </a:t>
            </a:r>
            <a:r>
              <a:rPr lang="en-US" dirty="0"/>
              <a:t>to achieve the physical and spiritual healing of the individual </a:t>
            </a:r>
            <a:r>
              <a:rPr lang="en-US" dirty="0" smtClean="0"/>
              <a:t>participant, and </a:t>
            </a:r>
            <a:r>
              <a:rPr lang="en-US" dirty="0"/>
              <a:t>to promote Native nation building and the well-being of the community.</a:t>
            </a:r>
          </a:p>
        </p:txBody>
      </p:sp>
      <p:sp>
        <p:nvSpPr>
          <p:cNvPr id="4" name="Slide Number Placeholder 3"/>
          <p:cNvSpPr>
            <a:spLocks noGrp="1"/>
          </p:cNvSpPr>
          <p:nvPr>
            <p:ph type="sldNum" sz="quarter" idx="12"/>
          </p:nvPr>
        </p:nvSpPr>
        <p:spPr/>
        <p:txBody>
          <a:bodyPr/>
          <a:lstStyle/>
          <a:p>
            <a:fld id="{CCACA0E2-64E1-4A3B-BB8E-00B1801048CC}" type="slidenum">
              <a:rPr lang="en-US" smtClean="0">
                <a:solidFill>
                  <a:srgbClr val="F0A22E">
                    <a:shade val="75000"/>
                  </a:srgbClr>
                </a:solidFill>
              </a:rPr>
              <a:pPr/>
              <a:t>19</a:t>
            </a:fld>
            <a:endParaRPr lang="en-US" dirty="0">
              <a:solidFill>
                <a:srgbClr val="F0A22E">
                  <a:shade val="75000"/>
                </a:srgbClr>
              </a:solidFill>
            </a:endParaRPr>
          </a:p>
        </p:txBody>
      </p:sp>
      <p:sp>
        <p:nvSpPr>
          <p:cNvPr id="2" name="Title 1"/>
          <p:cNvSpPr>
            <a:spLocks noGrp="1"/>
          </p:cNvSpPr>
          <p:nvPr>
            <p:ph type="title"/>
          </p:nvPr>
        </p:nvSpPr>
        <p:spPr/>
        <p:txBody>
          <a:bodyPr>
            <a:normAutofit/>
          </a:bodyPr>
          <a:lstStyle/>
          <a:p>
            <a:r>
              <a:rPr lang="en-US" dirty="0" smtClean="0"/>
              <a:t>Key component # 1:</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686" y="658090"/>
            <a:ext cx="3092336" cy="3092336"/>
          </a:xfrm>
          <a:prstGeom prst="rect">
            <a:avLst/>
          </a:prstGeom>
        </p:spPr>
      </p:pic>
    </p:spTree>
    <p:extLst>
      <p:ext uri="{BB962C8B-B14F-4D97-AF65-F5344CB8AC3E}">
        <p14:creationId xmlns:p14="http://schemas.microsoft.com/office/powerpoint/2010/main" val="4955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of Reform:  Wellness Court</a:t>
            </a:r>
            <a:endParaRPr lang="en-US" dirty="0"/>
          </a:p>
        </p:txBody>
      </p:sp>
      <p:sp>
        <p:nvSpPr>
          <p:cNvPr id="3" name="Content Placeholder 2"/>
          <p:cNvSpPr>
            <a:spLocks noGrp="1"/>
          </p:cNvSpPr>
          <p:nvPr>
            <p:ph idx="1"/>
          </p:nvPr>
        </p:nvSpPr>
        <p:spPr/>
        <p:txBody>
          <a:bodyPr>
            <a:normAutofit lnSpcReduction="10000"/>
          </a:bodyPr>
          <a:lstStyle/>
          <a:p>
            <a:r>
              <a:rPr lang="en-US" dirty="0" smtClean="0"/>
              <a:t>Doreen S. </a:t>
            </a:r>
          </a:p>
          <a:p>
            <a:r>
              <a:rPr lang="en-US" dirty="0" smtClean="0"/>
              <a:t>Wellness Court – Alaska:  </a:t>
            </a:r>
            <a:endParaRPr lang="en-US" dirty="0"/>
          </a:p>
          <a:p>
            <a:r>
              <a:rPr lang="en-US" dirty="0">
                <a:hlinkClick r:id="rId2"/>
              </a:rPr>
              <a:t>https://</a:t>
            </a:r>
            <a:r>
              <a:rPr lang="en-US" dirty="0" smtClean="0">
                <a:hlinkClick r:id="rId2"/>
              </a:rPr>
              <a:t>youtu.be/Ml0rYOeccko</a:t>
            </a:r>
            <a:endParaRPr lang="en-US" dirty="0" smtClean="0"/>
          </a:p>
          <a:p>
            <a:pPr marL="0" indent="0">
              <a:buNone/>
            </a:pPr>
            <a:endParaRPr lang="en-US" dirty="0"/>
          </a:p>
          <a:p>
            <a:r>
              <a:rPr lang="en-US" dirty="0" smtClean="0"/>
              <a:t>Retrieved from:  National Drug Court Institute</a:t>
            </a:r>
          </a:p>
          <a:p>
            <a:r>
              <a:rPr lang="en-US" dirty="0" smtClean="0"/>
              <a:t>Research continues to show the effectiveness of treatment courts but the personal stories of graduates of the program show even more. </a:t>
            </a:r>
          </a:p>
          <a:p>
            <a:r>
              <a:rPr lang="en-US" dirty="0" smtClean="0"/>
              <a:t>In partnership with BJA and the Office of National Drug Control Policy, NADCP and NDCI, created the Voices of Reform Video. Each video takes a look at treatment courts through the eye of a grateful graduate peer in Recovery thanks to the model.</a:t>
            </a:r>
          </a:p>
          <a:p>
            <a:r>
              <a:rPr lang="en-US" dirty="0">
                <a:hlinkClick r:id="rId3"/>
              </a:rPr>
              <a:t>https://www.ndci.org/resource/graduate-stories</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94103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8844" y="2327564"/>
            <a:ext cx="7143404" cy="3779520"/>
          </a:xfrm>
        </p:spPr>
        <p:txBody>
          <a:bodyPr>
            <a:normAutofit/>
          </a:bodyPr>
          <a:lstStyle/>
          <a:p>
            <a:r>
              <a:rPr lang="en-US" dirty="0" smtClean="0"/>
              <a:t>Men’s Wellness day (teachings, presentations)</a:t>
            </a:r>
          </a:p>
          <a:p>
            <a:r>
              <a:rPr lang="en-US" dirty="0" smtClean="0"/>
              <a:t>Women’s Health Day (teachings on puberty, female roles</a:t>
            </a:r>
          </a:p>
          <a:p>
            <a:r>
              <a:rPr lang="en-US" dirty="0" smtClean="0"/>
              <a:t>Talking Circle (coordination with probation)</a:t>
            </a:r>
          </a:p>
          <a:p>
            <a:r>
              <a:rPr lang="en-US" dirty="0" smtClean="0"/>
              <a:t>Tohajiilee Hogan Presentation with Crownpoint DBHS (with probation)</a:t>
            </a:r>
          </a:p>
          <a:p>
            <a:r>
              <a:rPr lang="en-US" dirty="0" smtClean="0"/>
              <a:t>Utilization of Peacemakers – Peer Support in Alamo</a:t>
            </a:r>
          </a:p>
          <a:p>
            <a:r>
              <a:rPr lang="en-US" dirty="0" smtClean="0"/>
              <a:t>Traditional Practitioners &amp; Faith Base meeting in To’Hajiilee</a:t>
            </a:r>
          </a:p>
          <a:p>
            <a:r>
              <a:rPr lang="en-US" dirty="0" smtClean="0"/>
              <a:t>Planning &amp; organizing Men &amp; Women Sweatlodge in Alamo &amp; To’Hajiilee</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D1E82FEF-B25F-4DD7-B7C3-D5B4EB0ADC1D}" type="slidenum">
              <a:rPr lang="en-US" smtClean="0"/>
              <a:pPr/>
              <a:t>20</a:t>
            </a:fld>
            <a:endParaRPr lang="en-US" dirty="0"/>
          </a:p>
        </p:txBody>
      </p:sp>
      <p:sp>
        <p:nvSpPr>
          <p:cNvPr id="4" name="Title 3"/>
          <p:cNvSpPr>
            <a:spLocks noGrp="1"/>
          </p:cNvSpPr>
          <p:nvPr>
            <p:ph type="title"/>
          </p:nvPr>
        </p:nvSpPr>
        <p:spPr/>
        <p:txBody>
          <a:bodyPr/>
          <a:lstStyle/>
          <a:p>
            <a:r>
              <a:rPr lang="en-US" dirty="0" smtClean="0"/>
              <a:t>Cultural activities are sources of strength – Trauma </a:t>
            </a:r>
            <a:r>
              <a:rPr lang="en-US" dirty="0" err="1" smtClean="0"/>
              <a:t>INformed</a:t>
            </a:r>
            <a:endParaRPr lang="en-US" dirty="0"/>
          </a:p>
        </p:txBody>
      </p:sp>
      <p:pic>
        <p:nvPicPr>
          <p:cNvPr id="5" name="Picture 3" descr="E:\Pictures\June23\Alamo Men's Health (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50"/>
          <a:stretch/>
        </p:blipFill>
        <p:spPr bwMode="auto">
          <a:xfrm>
            <a:off x="8843306" y="1780064"/>
            <a:ext cx="2284942" cy="39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57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Peacemaking Program</a:t>
            </a:r>
            <a:endParaRPr lang="en-US" dirty="0"/>
          </a:p>
        </p:txBody>
      </p:sp>
      <p:sp>
        <p:nvSpPr>
          <p:cNvPr id="3" name="Content Placeholder 2"/>
          <p:cNvSpPr>
            <a:spLocks noGrp="1"/>
          </p:cNvSpPr>
          <p:nvPr>
            <p:ph idx="1"/>
          </p:nvPr>
        </p:nvSpPr>
        <p:spPr/>
        <p:txBody>
          <a:bodyPr/>
          <a:lstStyle/>
          <a:p>
            <a:r>
              <a:rPr lang="en-US" dirty="0" smtClean="0"/>
              <a:t>Bernalillo County Native American Healing to Wellness Court</a:t>
            </a:r>
          </a:p>
          <a:p>
            <a:pPr lvl="1"/>
            <a:r>
              <a:rPr lang="en-US" dirty="0" smtClean="0"/>
              <a:t>Life Value Engagement project</a:t>
            </a:r>
          </a:p>
          <a:p>
            <a:pPr lvl="1"/>
            <a:r>
              <a:rPr lang="en-US" dirty="0" smtClean="0"/>
              <a:t>Majority of Participants are Navajos from on and off reservation</a:t>
            </a:r>
          </a:p>
          <a:p>
            <a:r>
              <a:rPr lang="en-US" dirty="0" smtClean="0"/>
              <a:t>Peacemaking program materials :  </a:t>
            </a:r>
            <a:r>
              <a:rPr lang="en-US" dirty="0" smtClean="0">
                <a:hlinkClick r:id="rId2"/>
              </a:rPr>
              <a:t>www.navajocourts.org</a:t>
            </a:r>
            <a:endParaRPr lang="en-US" dirty="0" smtClean="0"/>
          </a:p>
          <a:p>
            <a:pPr lvl="1"/>
            <a:r>
              <a:rPr lang="en-US" dirty="0" err="1"/>
              <a:t>Bitsé</a:t>
            </a:r>
            <a:r>
              <a:rPr lang="en-US" dirty="0"/>
              <a:t> </a:t>
            </a:r>
            <a:r>
              <a:rPr lang="en-US" dirty="0" err="1"/>
              <a:t>siléí</a:t>
            </a:r>
            <a:r>
              <a:rPr lang="en-US" dirty="0"/>
              <a:t> </a:t>
            </a:r>
            <a:endParaRPr lang="en-US" dirty="0" smtClean="0"/>
          </a:p>
          <a:p>
            <a:pPr lvl="1"/>
            <a:r>
              <a:rPr lang="en-US" dirty="0" smtClean="0"/>
              <a:t>Aspects </a:t>
            </a:r>
            <a:r>
              <a:rPr lang="en-US" dirty="0" smtClean="0"/>
              <a:t>and perspectives to Dine traditional teaching</a:t>
            </a:r>
          </a:p>
          <a:p>
            <a:pPr lvl="1"/>
            <a:r>
              <a:rPr lang="en-US" dirty="0" smtClean="0"/>
              <a:t>Cornstalk philosophy of learning</a:t>
            </a:r>
            <a:endParaRPr lang="en-US" dirty="0"/>
          </a:p>
        </p:txBody>
      </p:sp>
    </p:spTree>
    <p:extLst>
      <p:ext uri="{BB962C8B-B14F-4D97-AF65-F5344CB8AC3E}">
        <p14:creationId xmlns:p14="http://schemas.microsoft.com/office/powerpoint/2010/main" val="149595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Navajo Wellness model</a:t>
            </a:r>
            <a:endParaRPr lang="en-US" dirty="0"/>
          </a:p>
        </p:txBody>
      </p:sp>
      <p:pic>
        <p:nvPicPr>
          <p:cNvPr id="4" name="Content Placeholder 3"/>
          <p:cNvPicPr>
            <a:picLocks noGrp="1" noChangeAspect="1"/>
          </p:cNvPicPr>
          <p:nvPr>
            <p:ph idx="1"/>
          </p:nvPr>
        </p:nvPicPr>
        <p:blipFill>
          <a:blip r:embed="rId2"/>
          <a:stretch>
            <a:fillRect/>
          </a:stretch>
        </p:blipFill>
        <p:spPr>
          <a:xfrm>
            <a:off x="7229233" y="998682"/>
            <a:ext cx="3808175" cy="4051300"/>
          </a:xfrm>
          <a:prstGeom prst="rect">
            <a:avLst/>
          </a:prstGeom>
        </p:spPr>
      </p:pic>
      <p:sp>
        <p:nvSpPr>
          <p:cNvPr id="5" name="TextBox 4"/>
          <p:cNvSpPr txBox="1"/>
          <p:nvPr/>
        </p:nvSpPr>
        <p:spPr>
          <a:xfrm>
            <a:off x="764771" y="5444836"/>
            <a:ext cx="9792393" cy="923330"/>
          </a:xfrm>
          <a:prstGeom prst="rect">
            <a:avLst/>
          </a:prstGeom>
          <a:noFill/>
        </p:spPr>
        <p:txBody>
          <a:bodyPr wrap="square" rtlCol="0">
            <a:spAutoFit/>
          </a:bodyPr>
          <a:lstStyle/>
          <a:p>
            <a:r>
              <a:rPr lang="en-US" dirty="0" smtClean="0">
                <a:hlinkClick r:id="rId3"/>
              </a:rPr>
              <a:t>From Navajo Wellness Model: Keeping the Cultural Teachings Alive to improve health</a:t>
            </a:r>
            <a:endParaRPr lang="en-US" dirty="0">
              <a:hlinkClick r:id="rId3"/>
            </a:endParaRPr>
          </a:p>
          <a:p>
            <a:r>
              <a:rPr lang="en-US" dirty="0" smtClean="0">
                <a:hlinkClick r:id="rId3"/>
              </a:rPr>
              <a:t>https</a:t>
            </a:r>
            <a:r>
              <a:rPr lang="en-US" dirty="0">
                <a:hlinkClick r:id="rId3"/>
              </a:rPr>
              <a:t>://www.ihs.gov/newsroom/ihs-blog/january2018/navajo-wellness-model-keeping-the-cultural-teachings-alive-to-improve-health/</a:t>
            </a:r>
            <a:endParaRPr lang="en-US" dirty="0"/>
          </a:p>
        </p:txBody>
      </p:sp>
      <p:sp>
        <p:nvSpPr>
          <p:cNvPr id="6" name="TextBox 5"/>
          <p:cNvSpPr txBox="1"/>
          <p:nvPr/>
        </p:nvSpPr>
        <p:spPr>
          <a:xfrm>
            <a:off x="1429789" y="2202873"/>
            <a:ext cx="5444836" cy="2585323"/>
          </a:xfrm>
          <a:prstGeom prst="rect">
            <a:avLst/>
          </a:prstGeom>
          <a:noFill/>
        </p:spPr>
        <p:txBody>
          <a:bodyPr wrap="square" rtlCol="0">
            <a:spAutoFit/>
          </a:bodyPr>
          <a:lstStyle/>
          <a:p>
            <a:r>
              <a:rPr lang="en-US" dirty="0" smtClean="0"/>
              <a:t>“A Journey with Wellness and Healthy Lifestyle Guided by the Journey of the Sun”</a:t>
            </a:r>
          </a:p>
          <a:p>
            <a:pPr marL="285750" indent="-285750">
              <a:buFont typeface="Arial" panose="020B0604020202020204" pitchFamily="34" charset="0"/>
              <a:buChar char="•"/>
            </a:pPr>
            <a:r>
              <a:rPr lang="en-US" dirty="0" smtClean="0"/>
              <a:t>Core teachings to emphasize four domains of health and wellness from Navajo perspective</a:t>
            </a:r>
          </a:p>
          <a:p>
            <a:pPr marL="285750" indent="-285750">
              <a:buFont typeface="Arial" panose="020B0604020202020204" pitchFamily="34" charset="0"/>
              <a:buChar char="•"/>
            </a:pPr>
            <a:r>
              <a:rPr lang="en-US" dirty="0" smtClean="0"/>
              <a:t>Self Identity</a:t>
            </a:r>
          </a:p>
          <a:p>
            <a:pPr marL="285750" indent="-285750">
              <a:buFont typeface="Arial" panose="020B0604020202020204" pitchFamily="34" charset="0"/>
              <a:buChar char="•"/>
            </a:pPr>
            <a:r>
              <a:rPr lang="en-US" dirty="0" smtClean="0"/>
              <a:t>Self Respect</a:t>
            </a:r>
          </a:p>
          <a:p>
            <a:pPr marL="285750" indent="-285750">
              <a:buFont typeface="Arial" panose="020B0604020202020204" pitchFamily="34" charset="0"/>
              <a:buChar char="•"/>
            </a:pPr>
            <a:r>
              <a:rPr lang="en-US" dirty="0" smtClean="0"/>
              <a:t>Protection of Self</a:t>
            </a:r>
          </a:p>
          <a:p>
            <a:pPr marL="285750" indent="-285750">
              <a:buFont typeface="Arial" panose="020B0604020202020204" pitchFamily="34" charset="0"/>
              <a:buChar char="•"/>
            </a:pPr>
            <a:r>
              <a:rPr lang="en-US" dirty="0" smtClean="0"/>
              <a:t>Resiliency</a:t>
            </a:r>
          </a:p>
          <a:p>
            <a:endParaRPr lang="en-US" dirty="0"/>
          </a:p>
        </p:txBody>
      </p:sp>
    </p:spTree>
    <p:extLst>
      <p:ext uri="{BB962C8B-B14F-4D97-AF65-F5344CB8AC3E}">
        <p14:creationId xmlns:p14="http://schemas.microsoft.com/office/powerpoint/2010/main" val="418342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Key Component No. 2: Referral Points and the Legal Process</a:t>
            </a:r>
            <a:br>
              <a:rPr lang="en-US" smtClean="0"/>
            </a:br>
            <a:endParaRPr lang="en-US" dirty="0"/>
          </a:p>
        </p:txBody>
      </p:sp>
      <p:sp>
        <p:nvSpPr>
          <p:cNvPr id="12" name="Content Placeholder 11"/>
          <p:cNvSpPr>
            <a:spLocks noGrp="1"/>
          </p:cNvSpPr>
          <p:nvPr>
            <p:ph idx="1"/>
          </p:nvPr>
        </p:nvSpPr>
        <p:spPr/>
        <p:txBody>
          <a:bodyPr/>
          <a:lstStyle/>
          <a:p>
            <a:r>
              <a:rPr lang="en-US" sz="4000" dirty="0" smtClean="0"/>
              <a:t>Participants enter Tribal Healing to Wellness Court through various referral points and legal processes that promote tribal sovereignty and the participant’s due (fair) process rights.</a:t>
            </a:r>
          </a:p>
          <a:p>
            <a:endParaRPr lang="en-US" dirty="0"/>
          </a:p>
        </p:txBody>
      </p:sp>
    </p:spTree>
    <p:extLst>
      <p:ext uri="{BB962C8B-B14F-4D97-AF65-F5344CB8AC3E}">
        <p14:creationId xmlns:p14="http://schemas.microsoft.com/office/powerpoint/2010/main" val="298137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ACA0E2-64E1-4A3B-BB8E-00B1801048CC}" type="slidenum">
              <a:rPr lang="en-US" smtClean="0">
                <a:solidFill>
                  <a:srgbClr val="F0A22E">
                    <a:shade val="75000"/>
                  </a:srgbClr>
                </a:solidFill>
              </a:rPr>
              <a:pPr/>
              <a:t>24</a:t>
            </a:fld>
            <a:endParaRPr lang="en-US" dirty="0">
              <a:solidFill>
                <a:srgbClr val="F0A22E">
                  <a:shade val="75000"/>
                </a:srgbClr>
              </a:solidFill>
            </a:endParaRPr>
          </a:p>
        </p:txBody>
      </p:sp>
      <p:sp>
        <p:nvSpPr>
          <p:cNvPr id="2" name="Title 1"/>
          <p:cNvSpPr>
            <a:spLocks noGrp="1"/>
          </p:cNvSpPr>
          <p:nvPr>
            <p:ph type="title"/>
          </p:nvPr>
        </p:nvSpPr>
        <p:spPr/>
        <p:txBody>
          <a:bodyPr>
            <a:normAutofit/>
          </a:bodyPr>
          <a:lstStyle/>
          <a:p>
            <a:r>
              <a:rPr lang="en-US" dirty="0" smtClean="0"/>
              <a:t>LEGAL PROCESS AND REFERRAL POINTS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6731" y="1746822"/>
            <a:ext cx="5935787" cy="4525962"/>
          </a:xfrm>
        </p:spPr>
      </p:pic>
    </p:spTree>
    <p:extLst>
      <p:ext uri="{BB962C8B-B14F-4D97-AF65-F5344CB8AC3E}">
        <p14:creationId xmlns:p14="http://schemas.microsoft.com/office/powerpoint/2010/main" val="282846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Text Placeholder 2"/>
          <p:cNvSpPr>
            <a:spLocks noGrp="1"/>
          </p:cNvSpPr>
          <p:nvPr>
            <p:ph type="body" idx="1"/>
          </p:nvPr>
        </p:nvSpPr>
        <p:spPr>
          <a:xfrm>
            <a:off x="975360" y="1719072"/>
            <a:ext cx="4846320" cy="969264"/>
          </a:xfrm>
        </p:spPr>
        <p:txBody>
          <a:bodyPr>
            <a:normAutofit fontScale="92500" lnSpcReduction="20000"/>
          </a:bodyPr>
          <a:lstStyle/>
          <a:p>
            <a:r>
              <a:rPr lang="en-US" dirty="0" smtClean="0"/>
              <a:t>For more information:  Tribal Healing to Wellness courts:  </a:t>
            </a:r>
            <a:r>
              <a:rPr lang="en-US" dirty="0" smtClean="0">
                <a:hlinkClick r:id="rId2"/>
              </a:rPr>
              <a:t>http</a:t>
            </a:r>
            <a:r>
              <a:rPr lang="en-US" dirty="0">
                <a:hlinkClick r:id="rId2"/>
              </a:rPr>
              <a:t>://wellnesscourts.org/wellness-court-resources/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86046" y="2852483"/>
            <a:ext cx="3271298" cy="3271298"/>
          </a:xfrm>
        </p:spPr>
      </p:pic>
      <p:sp>
        <p:nvSpPr>
          <p:cNvPr id="5" name="Text Placeholder 4"/>
          <p:cNvSpPr>
            <a:spLocks noGrp="1"/>
          </p:cNvSpPr>
          <p:nvPr>
            <p:ph type="body" sz="quarter" idx="3"/>
          </p:nvPr>
        </p:nvSpPr>
        <p:spPr/>
        <p:txBody>
          <a:bodyPr/>
          <a:lstStyle/>
          <a:p>
            <a:r>
              <a:rPr lang="en-US" dirty="0" smtClean="0"/>
              <a:t>Presenters:</a:t>
            </a:r>
            <a:endParaRPr lang="en-US" dirty="0"/>
          </a:p>
        </p:txBody>
      </p:sp>
      <p:sp>
        <p:nvSpPr>
          <p:cNvPr id="6" name="Content Placeholder 5"/>
          <p:cNvSpPr>
            <a:spLocks noGrp="1"/>
          </p:cNvSpPr>
          <p:nvPr>
            <p:ph sz="quarter" idx="4"/>
          </p:nvPr>
        </p:nvSpPr>
        <p:spPr/>
        <p:txBody>
          <a:bodyPr/>
          <a:lstStyle/>
          <a:p>
            <a:r>
              <a:rPr lang="en-US" dirty="0" smtClean="0"/>
              <a:t>Regina Begay-Roanhorse, Court Administrator</a:t>
            </a:r>
          </a:p>
          <a:p>
            <a:r>
              <a:rPr lang="en-US" dirty="0" smtClean="0"/>
              <a:t>Alisha Thompson, Staff Attorney</a:t>
            </a:r>
          </a:p>
          <a:p>
            <a:r>
              <a:rPr lang="en-US" dirty="0" smtClean="0"/>
              <a:t>Alamo-To’Hajiilee Judicial District</a:t>
            </a:r>
          </a:p>
          <a:p>
            <a:r>
              <a:rPr lang="en-US" dirty="0" smtClean="0"/>
              <a:t>The Judicial Branch</a:t>
            </a:r>
          </a:p>
          <a:p>
            <a:r>
              <a:rPr lang="en-US" dirty="0" smtClean="0"/>
              <a:t>Post Office Box 3101-A</a:t>
            </a:r>
          </a:p>
          <a:p>
            <a:r>
              <a:rPr lang="en-US" dirty="0" smtClean="0"/>
              <a:t>To’Hajiilee, N.M. 87026 </a:t>
            </a:r>
          </a:p>
          <a:p>
            <a:r>
              <a:rPr lang="en-US" dirty="0" smtClean="0"/>
              <a:t>Phone:  505-908-2817</a:t>
            </a:r>
          </a:p>
        </p:txBody>
      </p:sp>
    </p:spTree>
    <p:extLst>
      <p:ext uri="{BB962C8B-B14F-4D97-AF65-F5344CB8AC3E}">
        <p14:creationId xmlns:p14="http://schemas.microsoft.com/office/powerpoint/2010/main" val="279793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from the Navajo Nation </a:t>
            </a:r>
            <a:endParaRPr lang="en-US" dirty="0"/>
          </a:p>
        </p:txBody>
      </p:sp>
      <p:sp>
        <p:nvSpPr>
          <p:cNvPr id="3" name="Content Placeholder 2"/>
          <p:cNvSpPr>
            <a:spLocks noGrp="1"/>
          </p:cNvSpPr>
          <p:nvPr>
            <p:ph idx="1"/>
          </p:nvPr>
        </p:nvSpPr>
        <p:spPr/>
        <p:txBody>
          <a:bodyPr/>
          <a:lstStyle/>
          <a:p>
            <a:r>
              <a:rPr lang="en-US" dirty="0" smtClean="0"/>
              <a:t>Harold P. </a:t>
            </a:r>
          </a:p>
          <a:p>
            <a:r>
              <a:rPr lang="en-US" dirty="0" smtClean="0"/>
              <a:t>Justice Involved</a:t>
            </a:r>
          </a:p>
          <a:p>
            <a:r>
              <a:rPr lang="en-US" dirty="0" smtClean="0"/>
              <a:t>Peacemaker</a:t>
            </a:r>
          </a:p>
          <a:p>
            <a:r>
              <a:rPr lang="en-US" dirty="0" smtClean="0"/>
              <a:t>Alamo New Mexico</a:t>
            </a:r>
          </a:p>
          <a:p>
            <a:endParaRPr lang="en-US" dirty="0"/>
          </a:p>
          <a:p>
            <a:endParaRPr lang="en-US" dirty="0" smtClean="0"/>
          </a:p>
          <a:p>
            <a:r>
              <a:rPr lang="en-US" dirty="0" smtClean="0"/>
              <a:t>Video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302" y="1813905"/>
            <a:ext cx="3765319" cy="3765319"/>
          </a:xfrm>
          <a:prstGeom prst="rect">
            <a:avLst/>
          </a:prstGeom>
        </p:spPr>
      </p:pic>
    </p:spTree>
    <p:extLst>
      <p:ext uri="{BB962C8B-B14F-4D97-AF65-F5344CB8AC3E}">
        <p14:creationId xmlns:p14="http://schemas.microsoft.com/office/powerpoint/2010/main" val="58077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key components of a Tribal Healing to Wellness Court</a:t>
            </a:r>
            <a:endParaRPr lang="en-US" dirty="0"/>
          </a:p>
        </p:txBody>
      </p:sp>
      <p:sp>
        <p:nvSpPr>
          <p:cNvPr id="3" name="Content Placeholder 2"/>
          <p:cNvSpPr>
            <a:spLocks noGrp="1"/>
          </p:cNvSpPr>
          <p:nvPr>
            <p:ph sz="half" idx="1"/>
          </p:nvPr>
        </p:nvSpPr>
        <p:spPr/>
        <p:txBody>
          <a:bodyPr/>
          <a:lstStyle/>
          <a:p>
            <a:r>
              <a:rPr lang="en-US" dirty="0" smtClean="0"/>
              <a:t>1. Individual and Community Healing Focus</a:t>
            </a:r>
          </a:p>
          <a:p>
            <a:r>
              <a:rPr lang="en-US" dirty="0" smtClean="0"/>
              <a:t>2.  Referral Points and Legal Process</a:t>
            </a:r>
          </a:p>
          <a:p>
            <a:r>
              <a:rPr lang="en-US" dirty="0" smtClean="0"/>
              <a:t>3. Screening and Eligibility</a:t>
            </a:r>
          </a:p>
          <a:p>
            <a:r>
              <a:rPr lang="en-US" dirty="0" smtClean="0"/>
              <a:t>4. Treatment and Rehabilitation</a:t>
            </a:r>
          </a:p>
          <a:p>
            <a:r>
              <a:rPr lang="en-US" dirty="0" smtClean="0"/>
              <a:t>5.  Intensive Supervision </a:t>
            </a:r>
            <a:endParaRPr lang="en-US" dirty="0"/>
          </a:p>
        </p:txBody>
      </p:sp>
      <p:sp>
        <p:nvSpPr>
          <p:cNvPr id="4" name="Content Placeholder 3"/>
          <p:cNvSpPr>
            <a:spLocks noGrp="1"/>
          </p:cNvSpPr>
          <p:nvPr>
            <p:ph sz="half" idx="2"/>
          </p:nvPr>
        </p:nvSpPr>
        <p:spPr/>
        <p:txBody>
          <a:bodyPr/>
          <a:lstStyle/>
          <a:p>
            <a:r>
              <a:rPr lang="en-US" dirty="0" smtClean="0"/>
              <a:t>6.  Sanctions and Incentives</a:t>
            </a:r>
          </a:p>
          <a:p>
            <a:r>
              <a:rPr lang="en-US" dirty="0" smtClean="0"/>
              <a:t>7.  Judicial Interaction</a:t>
            </a:r>
          </a:p>
          <a:p>
            <a:r>
              <a:rPr lang="en-US" dirty="0" smtClean="0"/>
              <a:t>8.  Monitoring and evaluation</a:t>
            </a:r>
          </a:p>
          <a:p>
            <a:r>
              <a:rPr lang="en-US" dirty="0" smtClean="0"/>
              <a:t>9.  Continuing Interdisciplinary and Community Education</a:t>
            </a:r>
          </a:p>
          <a:p>
            <a:r>
              <a:rPr lang="en-US" dirty="0" smtClean="0"/>
              <a:t>10.  Team Interaction</a:t>
            </a:r>
          </a:p>
          <a:p>
            <a:pPr marL="0" indent="0">
              <a:buNone/>
            </a:pPr>
            <a:endParaRPr lang="en-US" dirty="0"/>
          </a:p>
        </p:txBody>
      </p:sp>
      <p:sp>
        <p:nvSpPr>
          <p:cNvPr id="8" name="TextBox 7"/>
          <p:cNvSpPr txBox="1"/>
          <p:nvPr/>
        </p:nvSpPr>
        <p:spPr>
          <a:xfrm>
            <a:off x="865632" y="5425440"/>
            <a:ext cx="7010400" cy="646331"/>
          </a:xfrm>
          <a:prstGeom prst="rect">
            <a:avLst/>
          </a:prstGeom>
          <a:noFill/>
        </p:spPr>
        <p:txBody>
          <a:bodyPr wrap="square" rtlCol="0">
            <a:spAutoFit/>
          </a:bodyPr>
          <a:lstStyle/>
          <a:p>
            <a:r>
              <a:rPr lang="en-US" dirty="0"/>
              <a:t>See: </a:t>
            </a:r>
            <a:r>
              <a:rPr lang="en-US" dirty="0" smtClean="0"/>
              <a:t> Tribal Healing to Wellness Courts:  The Key Components </a:t>
            </a:r>
            <a:r>
              <a:rPr lang="en-US" dirty="0">
                <a:hlinkClick r:id="rId2"/>
              </a:rPr>
              <a:t>https://www.ncjrs.gov/pdffiles1/bja/188154.pdf</a:t>
            </a:r>
            <a:endParaRPr lang="en-US" dirty="0"/>
          </a:p>
        </p:txBody>
      </p:sp>
    </p:spTree>
    <p:extLst>
      <p:ext uri="{BB962C8B-B14F-4D97-AF65-F5344CB8AC3E}">
        <p14:creationId xmlns:p14="http://schemas.microsoft.com/office/powerpoint/2010/main" val="38123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Public Health Meets Public Safety</a:t>
            </a:r>
            <a:endParaRPr lang="en-US" dirty="0"/>
          </a:p>
        </p:txBody>
      </p:sp>
      <p:sp>
        <p:nvSpPr>
          <p:cNvPr id="3" name="Text Placeholder 2"/>
          <p:cNvSpPr>
            <a:spLocks noGrp="1"/>
          </p:cNvSpPr>
          <p:nvPr>
            <p:ph type="body" idx="1"/>
          </p:nvPr>
        </p:nvSpPr>
        <p:spPr/>
        <p:txBody>
          <a:bodyPr/>
          <a:lstStyle/>
          <a:p>
            <a:r>
              <a:rPr lang="en-US" dirty="0" smtClean="0"/>
              <a:t>1 N.N.C. </a:t>
            </a:r>
            <a:r>
              <a:rPr lang="en-US" dirty="0" smtClean="0">
                <a:latin typeface="Verdana" panose="020B0604030504040204" pitchFamily="34" charset="0"/>
                <a:ea typeface="Verdana" panose="020B0604030504040204" pitchFamily="34" charset="0"/>
              </a:rPr>
              <a:t>§ 206</a:t>
            </a:r>
            <a:endParaRPr lang="en-US" dirty="0"/>
          </a:p>
        </p:txBody>
      </p:sp>
      <p:sp>
        <p:nvSpPr>
          <p:cNvPr id="4" name="Content Placeholder 3"/>
          <p:cNvSpPr>
            <a:spLocks noGrp="1"/>
          </p:cNvSpPr>
          <p:nvPr>
            <p:ph sz="half" idx="2"/>
          </p:nvPr>
        </p:nvSpPr>
        <p:spPr/>
        <p:txBody>
          <a:bodyPr>
            <a:normAutofit lnSpcReduction="10000"/>
          </a:bodyPr>
          <a:lstStyle/>
          <a:p>
            <a:pPr lvl="0"/>
            <a:r>
              <a:rPr lang="en-US" dirty="0" smtClean="0"/>
              <a:t>Pursuant </a:t>
            </a:r>
            <a:r>
              <a:rPr lang="en-US" dirty="0"/>
              <a:t>to 1 N.N.C. § 206, </a:t>
            </a:r>
            <a:r>
              <a:rPr lang="en-US" dirty="0" err="1"/>
              <a:t>Diyin</a:t>
            </a:r>
            <a:r>
              <a:rPr lang="en-US" dirty="0"/>
              <a:t> </a:t>
            </a:r>
            <a:r>
              <a:rPr lang="en-US" dirty="0" err="1"/>
              <a:t>Nohookáá</a:t>
            </a:r>
            <a:r>
              <a:rPr lang="en-US" dirty="0"/>
              <a:t> </a:t>
            </a:r>
            <a:r>
              <a:rPr lang="en-US" dirty="0" err="1"/>
              <a:t>Diné</a:t>
            </a:r>
            <a:r>
              <a:rPr lang="en-US" dirty="0"/>
              <a:t> bi </a:t>
            </a:r>
            <a:r>
              <a:rPr lang="en-US" dirty="0" err="1"/>
              <a:t>beenahaz'áanii</a:t>
            </a:r>
            <a:r>
              <a:rPr lang="en-US" dirty="0"/>
              <a:t>--</a:t>
            </a:r>
            <a:r>
              <a:rPr lang="en-US" dirty="0" err="1"/>
              <a:t>Diné</a:t>
            </a:r>
            <a:r>
              <a:rPr lang="en-US" dirty="0"/>
              <a:t> Common Law, (A) the knowledge, wisdom, and practices of the people must be developed and exercised in harmony with the values and principles of the </a:t>
            </a:r>
            <a:r>
              <a:rPr lang="en-US" dirty="0" err="1"/>
              <a:t>Diné</a:t>
            </a:r>
            <a:r>
              <a:rPr lang="en-US" dirty="0"/>
              <a:t> Bi </a:t>
            </a:r>
            <a:r>
              <a:rPr lang="en-US" dirty="0" err="1"/>
              <a:t>Beenahaz'aanii</a:t>
            </a:r>
            <a:r>
              <a:rPr lang="en-US" dirty="0"/>
              <a:t>; and in turn, the written laws of the Navajo Nation must be developed and interpreted in harmony with </a:t>
            </a:r>
            <a:r>
              <a:rPr lang="en-US" dirty="0" err="1"/>
              <a:t>Diné</a:t>
            </a:r>
            <a:r>
              <a:rPr lang="en-US" dirty="0"/>
              <a:t> Common Law; and</a:t>
            </a:r>
          </a:p>
          <a:p>
            <a:endParaRPr lang="en-US" dirty="0"/>
          </a:p>
        </p:txBody>
      </p:sp>
      <p:sp>
        <p:nvSpPr>
          <p:cNvPr id="5" name="Text Placeholder 4"/>
          <p:cNvSpPr>
            <a:spLocks noGrp="1"/>
          </p:cNvSpPr>
          <p:nvPr>
            <p:ph type="body" sz="quarter" idx="3"/>
          </p:nvPr>
        </p:nvSpPr>
        <p:spPr/>
        <p:txBody>
          <a:bodyPr/>
          <a:lstStyle/>
          <a:p>
            <a:r>
              <a:rPr lang="en-US" dirty="0" smtClean="0"/>
              <a:t>#Drug Court Month – May, 2019</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95331" y="2743200"/>
            <a:ext cx="3292475" cy="3292475"/>
          </a:xfrm>
        </p:spPr>
      </p:pic>
    </p:spTree>
    <p:extLst>
      <p:ext uri="{BB962C8B-B14F-4D97-AF65-F5344CB8AC3E}">
        <p14:creationId xmlns:p14="http://schemas.microsoft.com/office/powerpoint/2010/main" val="247409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Navajo Healing to Wellness Court</a:t>
            </a:r>
            <a:endParaRPr lang="en-US" dirty="0"/>
          </a:p>
        </p:txBody>
      </p:sp>
      <p:sp>
        <p:nvSpPr>
          <p:cNvPr id="3" name="Content Placeholder 2"/>
          <p:cNvSpPr>
            <a:spLocks noGrp="1"/>
          </p:cNvSpPr>
          <p:nvPr>
            <p:ph type="body" idx="1"/>
          </p:nvPr>
        </p:nvSpPr>
        <p:spPr/>
        <p:txBody>
          <a:bodyPr>
            <a:normAutofit/>
          </a:bodyPr>
          <a:lstStyle/>
          <a:p>
            <a:r>
              <a:rPr lang="en-US" dirty="0" smtClean="0">
                <a:solidFill>
                  <a:srgbClr val="663300"/>
                </a:solidFill>
                <a:latin typeface="Times New Roman Navajo"/>
                <a:ea typeface="Times New Roman"/>
                <a:cs typeface="Times New Roman"/>
              </a:rPr>
              <a:t>“T’ááhw7 </a:t>
            </a:r>
            <a:r>
              <a:rPr lang="en-US" dirty="0">
                <a:solidFill>
                  <a:srgbClr val="663300"/>
                </a:solidFill>
                <a:latin typeface="Times New Roman Navajo"/>
                <a:ea typeface="Times New Roman"/>
                <a:cs typeface="Times New Roman"/>
              </a:rPr>
              <a:t>áj7t98go yá’át’ééh n7zhdoodlee</a:t>
            </a:r>
            <a:r>
              <a:rPr lang="en-US" dirty="0" smtClean="0">
                <a:solidFill>
                  <a:srgbClr val="663300"/>
                </a:solidFill>
                <a:latin typeface="Times New Roman Navajo"/>
                <a:ea typeface="Times New Roman"/>
                <a:cs typeface="Times New Roman"/>
              </a:rPr>
              <a:t>[”</a:t>
            </a:r>
            <a:endParaRPr lang="en-US" sz="1050" dirty="0">
              <a:solidFill>
                <a:srgbClr val="663300"/>
              </a:solidFill>
              <a:latin typeface="Calibri"/>
              <a:ea typeface="Times New Roman"/>
              <a:cs typeface="Times New Roman"/>
            </a:endParaRPr>
          </a:p>
        </p:txBody>
      </p:sp>
      <p:sp>
        <p:nvSpPr>
          <p:cNvPr id="6" name="Text Placeholder 5"/>
          <p:cNvSpPr>
            <a:spLocks noGrp="1"/>
          </p:cNvSpPr>
          <p:nvPr>
            <p:ph type="body" sz="half" idx="3"/>
          </p:nvPr>
        </p:nvSpPr>
        <p:spPr/>
        <p:txBody>
          <a:bodyPr>
            <a:normAutofit/>
          </a:bodyPr>
          <a:lstStyle/>
          <a:p>
            <a:r>
              <a:rPr lang="en-US" dirty="0" smtClean="0">
                <a:solidFill>
                  <a:srgbClr val="663300"/>
                </a:solidFill>
              </a:rPr>
              <a:t>“By Your Character and Identity, you will be healed and be well”</a:t>
            </a:r>
            <a:endParaRPr lang="en-US" dirty="0">
              <a:solidFill>
                <a:srgbClr val="663300"/>
              </a:solidFill>
            </a:endParaRPr>
          </a:p>
        </p:txBody>
      </p:sp>
      <p:sp>
        <p:nvSpPr>
          <p:cNvPr id="5" name="Content Placeholder 4"/>
          <p:cNvSpPr>
            <a:spLocks noGrp="1"/>
          </p:cNvSpPr>
          <p:nvPr>
            <p:ph sz="quarter" idx="2"/>
          </p:nvPr>
        </p:nvSpPr>
        <p:spPr/>
        <p:txBody>
          <a:bodyPr/>
          <a:lstStyle/>
          <a:p>
            <a:r>
              <a:rPr lang="en-US" dirty="0" smtClean="0"/>
              <a:t>Judicial Branch Peacemaking Program Prayer Lodge</a:t>
            </a:r>
            <a:endParaRPr lang="en-US" dirty="0"/>
          </a:p>
        </p:txBody>
      </p:sp>
      <p:sp>
        <p:nvSpPr>
          <p:cNvPr id="7" name="Content Placeholder 6"/>
          <p:cNvSpPr>
            <a:spLocks noGrp="1"/>
          </p:cNvSpPr>
          <p:nvPr>
            <p:ph sz="quarter" idx="4"/>
          </p:nvPr>
        </p:nvSpPr>
        <p:spPr/>
        <p:txBody>
          <a:bodyPr/>
          <a:lstStyle/>
          <a:p>
            <a:r>
              <a:rPr lang="en-US" dirty="0" smtClean="0"/>
              <a:t>Navajo Nation</a:t>
            </a:r>
            <a:endParaRPr lang="en-US" dirty="0"/>
          </a:p>
        </p:txBody>
      </p:sp>
      <p:sp>
        <p:nvSpPr>
          <p:cNvPr id="12" name="Slide Number Placeholder 11"/>
          <p:cNvSpPr>
            <a:spLocks noGrp="1"/>
          </p:cNvSpPr>
          <p:nvPr>
            <p:ph type="sldNum" sz="quarter" idx="12"/>
          </p:nvPr>
        </p:nvSpPr>
        <p:spPr/>
        <p:txBody>
          <a:bodyPr/>
          <a:lstStyle/>
          <a:p>
            <a:fld id="{CCACA0E2-64E1-4A3B-BB8E-00B1801048CC}" type="slidenum">
              <a:rPr lang="en-US" smtClean="0">
                <a:solidFill>
                  <a:srgbClr val="F0A22E">
                    <a:shade val="75000"/>
                  </a:srgbClr>
                </a:solidFill>
              </a:rPr>
              <a:pPr/>
              <a:t>6</a:t>
            </a:fld>
            <a:endParaRPr lang="en-US" dirty="0">
              <a:solidFill>
                <a:srgbClr val="F0A22E">
                  <a:shade val="75000"/>
                </a:srgb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076" y="3618484"/>
            <a:ext cx="2895600" cy="2654300"/>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806" y="3162640"/>
            <a:ext cx="3337716" cy="311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263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Culture and Tradition</a:t>
            </a:r>
            <a:endParaRPr lang="en-US" dirty="0"/>
          </a:p>
        </p:txBody>
      </p:sp>
      <p:pic>
        <p:nvPicPr>
          <p:cNvPr id="4098" name="Picture 2" descr="E:\Pictures\June23\Alamo Men's Health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669"/>
          <a:stretch/>
        </p:blipFill>
        <p:spPr bwMode="auto">
          <a:xfrm>
            <a:off x="1905000" y="3250276"/>
            <a:ext cx="6019800" cy="22600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Pictures\June23\Alamo Men's Health (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50"/>
          <a:stretch/>
        </p:blipFill>
        <p:spPr bwMode="auto">
          <a:xfrm>
            <a:off x="8077200" y="1505744"/>
            <a:ext cx="2284942" cy="39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0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endParaRPr lang="en-US" dirty="0" smtClean="0"/>
          </a:p>
          <a:p>
            <a:pPr marL="0" indent="0" algn="just">
              <a:buNone/>
            </a:pPr>
            <a:endParaRPr lang="en-US" dirty="0"/>
          </a:p>
          <a:p>
            <a:pPr marL="0" indent="0" algn="just">
              <a:buNone/>
            </a:pPr>
            <a:r>
              <a:rPr lang="en-US" dirty="0" smtClean="0"/>
              <a:t>We </a:t>
            </a:r>
            <a:r>
              <a:rPr lang="en-US" dirty="0"/>
              <a:t>want to collaborate resources by utilizing our positive concepts of ké, respect, and culture to improve the quality of life to enhance the well-being of our people</a:t>
            </a:r>
            <a:r>
              <a:rPr lang="en-US" dirty="0" smtClean="0"/>
              <a:t>.</a:t>
            </a:r>
          </a:p>
          <a:p>
            <a:pPr marL="0" indent="0" algn="just">
              <a:buNone/>
            </a:pPr>
            <a:endParaRPr lang="en-US" dirty="0"/>
          </a:p>
          <a:p>
            <a:pPr marL="0" indent="0" algn="just">
              <a:buNone/>
            </a:pPr>
            <a:r>
              <a:rPr lang="en-US" dirty="0" smtClean="0"/>
              <a:t>MISSION</a:t>
            </a:r>
          </a:p>
          <a:p>
            <a:pPr marL="0" indent="0" algn="just">
              <a:buNone/>
            </a:pPr>
            <a:r>
              <a:rPr lang="en-US" dirty="0"/>
              <a:t>The mission of the Navajo Healing to Wellness Court is to assist individuals to reconnect with self and family through </a:t>
            </a:r>
            <a:r>
              <a:rPr lang="en-US" dirty="0" err="1"/>
              <a:t>ke</a:t>
            </a:r>
            <a:r>
              <a:rPr lang="en-US" dirty="0"/>
              <a:t>’ (clanship), and </a:t>
            </a:r>
            <a:r>
              <a:rPr lang="en-US" dirty="0" err="1"/>
              <a:t>Tso’hoodiziin</a:t>
            </a:r>
            <a:r>
              <a:rPr lang="en-US" dirty="0"/>
              <a:t> (spirituality), so the individual can live </a:t>
            </a:r>
            <a:r>
              <a:rPr lang="en-US" dirty="0" err="1"/>
              <a:t>hozho</a:t>
            </a:r>
            <a:r>
              <a:rPr lang="en-US" dirty="0"/>
              <a:t>’ </a:t>
            </a:r>
            <a:r>
              <a:rPr lang="en-US" dirty="0" err="1"/>
              <a:t>iina</a:t>
            </a:r>
            <a:r>
              <a:rPr lang="en-US" dirty="0"/>
              <a:t>’ (healthy) without depending on alcohol or drugs.</a:t>
            </a:r>
          </a:p>
          <a:p>
            <a:pPr marL="0" indent="0" algn="just">
              <a:buNone/>
            </a:pPr>
            <a:endParaRPr lang="en-US" dirty="0"/>
          </a:p>
        </p:txBody>
      </p:sp>
      <p:sp>
        <p:nvSpPr>
          <p:cNvPr id="4" name="Slide Number Placeholder 3"/>
          <p:cNvSpPr>
            <a:spLocks noGrp="1"/>
          </p:cNvSpPr>
          <p:nvPr>
            <p:ph type="sldNum" sz="quarter" idx="12"/>
          </p:nvPr>
        </p:nvSpPr>
        <p:spPr/>
        <p:txBody>
          <a:bodyPr/>
          <a:lstStyle/>
          <a:p>
            <a:fld id="{CCACA0E2-64E1-4A3B-BB8E-00B1801048CC}" type="slidenum">
              <a:rPr lang="en-US" smtClean="0">
                <a:solidFill>
                  <a:srgbClr val="F0A22E">
                    <a:shade val="75000"/>
                  </a:srgbClr>
                </a:solidFill>
              </a:rPr>
              <a:pPr/>
              <a:t>8</a:t>
            </a:fld>
            <a:endParaRPr lang="en-US" dirty="0">
              <a:solidFill>
                <a:srgbClr val="F0A22E">
                  <a:shade val="75000"/>
                </a:srgbClr>
              </a:solidFill>
            </a:endParaRPr>
          </a:p>
        </p:txBody>
      </p:sp>
      <p:sp>
        <p:nvSpPr>
          <p:cNvPr id="2" name="Title 1"/>
          <p:cNvSpPr>
            <a:spLocks noGrp="1"/>
          </p:cNvSpPr>
          <p:nvPr>
            <p:ph type="title"/>
          </p:nvPr>
        </p:nvSpPr>
        <p:spPr/>
        <p:txBody>
          <a:bodyPr/>
          <a:lstStyle/>
          <a:p>
            <a:r>
              <a:rPr lang="en-US" dirty="0" smtClean="0"/>
              <a:t>VISION</a:t>
            </a:r>
            <a:endParaRPr lang="en-US" dirty="0"/>
          </a:p>
        </p:txBody>
      </p:sp>
      <p:pic>
        <p:nvPicPr>
          <p:cNvPr id="5" name="Picture 2" descr="E:\Pictures\June23\Alamo Men's Health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669"/>
          <a:stretch/>
        </p:blipFill>
        <p:spPr bwMode="auto">
          <a:xfrm>
            <a:off x="3534295" y="484632"/>
            <a:ext cx="6019800" cy="226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Target population</a:t>
            </a:r>
            <a:endParaRPr lang="en-US" dirty="0"/>
          </a:p>
        </p:txBody>
      </p:sp>
      <p:sp>
        <p:nvSpPr>
          <p:cNvPr id="3" name="Content Placeholder 2"/>
          <p:cNvSpPr>
            <a:spLocks noGrp="1"/>
          </p:cNvSpPr>
          <p:nvPr>
            <p:ph type="body" idx="1"/>
          </p:nvPr>
        </p:nvSpPr>
        <p:spPr/>
        <p:txBody>
          <a:bodyPr>
            <a:normAutofit/>
          </a:bodyPr>
          <a:lstStyle/>
          <a:p>
            <a:r>
              <a:rPr lang="en-US" dirty="0" smtClean="0"/>
              <a:t>How to Use Data: </a:t>
            </a:r>
            <a:endParaRPr lang="en-US" dirty="0"/>
          </a:p>
        </p:txBody>
      </p:sp>
      <p:sp>
        <p:nvSpPr>
          <p:cNvPr id="4" name="Content Placeholder 3"/>
          <p:cNvSpPr>
            <a:spLocks noGrp="1"/>
          </p:cNvSpPr>
          <p:nvPr>
            <p:ph sz="half" idx="2"/>
          </p:nvPr>
        </p:nvSpPr>
        <p:spPr/>
        <p:txBody>
          <a:bodyPr/>
          <a:lstStyle/>
          <a:p>
            <a:r>
              <a:rPr lang="en-US" dirty="0"/>
              <a:t>Identifies the population that needs the most help</a:t>
            </a:r>
          </a:p>
          <a:p>
            <a:r>
              <a:rPr lang="en-US" dirty="0"/>
              <a:t>Helps with program development</a:t>
            </a:r>
          </a:p>
          <a:p>
            <a:r>
              <a:rPr lang="en-US" dirty="0"/>
              <a:t>Brings resources in the public health and public safety community together to understand their challenges</a:t>
            </a:r>
          </a:p>
          <a:p>
            <a:endParaRPr lang="en-US" dirty="0"/>
          </a:p>
        </p:txBody>
      </p:sp>
      <p:sp>
        <p:nvSpPr>
          <p:cNvPr id="5" name="Text Placeholder 4"/>
          <p:cNvSpPr>
            <a:spLocks noGrp="1"/>
          </p:cNvSpPr>
          <p:nvPr>
            <p:ph type="body" sz="quarter" idx="3"/>
          </p:nvPr>
        </p:nvSpPr>
        <p:spPr/>
        <p:txBody>
          <a:bodyPr/>
          <a:lstStyle/>
          <a:p>
            <a:r>
              <a:rPr lang="en-US" dirty="0" smtClean="0"/>
              <a:t>#</a:t>
            </a:r>
            <a:r>
              <a:rPr lang="en-US" dirty="0" err="1" smtClean="0"/>
              <a:t>drugcourtswork</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205472" y="2853340"/>
            <a:ext cx="3230880" cy="3230880"/>
          </a:xfrm>
        </p:spPr>
      </p:pic>
    </p:spTree>
    <p:extLst>
      <p:ext uri="{BB962C8B-B14F-4D97-AF65-F5344CB8AC3E}">
        <p14:creationId xmlns:p14="http://schemas.microsoft.com/office/powerpoint/2010/main" val="2852807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99</TotalTime>
  <Words>992</Words>
  <Application>Microsoft Office PowerPoint</Application>
  <PresentationFormat>Widescreen</PresentationFormat>
  <Paragraphs>160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Rockwell</vt:lpstr>
      <vt:lpstr>Rockwell Condensed</vt:lpstr>
      <vt:lpstr>Times New Roman</vt:lpstr>
      <vt:lpstr>Times New Roman Navajo</vt:lpstr>
      <vt:lpstr>Verdana</vt:lpstr>
      <vt:lpstr>Wingdings</vt:lpstr>
      <vt:lpstr>Wood Type</vt:lpstr>
      <vt:lpstr>Wellness Courts</vt:lpstr>
      <vt:lpstr>Voices of Reform:  Wellness Court</vt:lpstr>
      <vt:lpstr>Voices from the Navajo Nation </vt:lpstr>
      <vt:lpstr>10 key components of a Tribal Healing to Wellness Court</vt:lpstr>
      <vt:lpstr>Where Public Health Meets Public Safety</vt:lpstr>
      <vt:lpstr>Navajo Healing to Wellness Court</vt:lpstr>
      <vt:lpstr>Culture and Tradition</vt:lpstr>
      <vt:lpstr>VISION</vt:lpstr>
      <vt:lpstr>Data:  Target population</vt:lpstr>
      <vt:lpstr>Police Data Calls</vt:lpstr>
      <vt:lpstr>Gender Death Rates</vt:lpstr>
      <vt:lpstr>Death Rates - Alcohol</vt:lpstr>
      <vt:lpstr>Police Data top 10</vt:lpstr>
      <vt:lpstr>Court Referrals</vt:lpstr>
      <vt:lpstr>Sentencing Provisions 17 N.N.C. § 220(B) </vt:lpstr>
      <vt:lpstr>Value of Judicial  Interaction</vt:lpstr>
      <vt:lpstr>Judicial Interaction</vt:lpstr>
      <vt:lpstr>Rehabilitation – Restorative Justice</vt:lpstr>
      <vt:lpstr>Key component # 1:</vt:lpstr>
      <vt:lpstr>Cultural activities are sources of strength – Trauma INformed</vt:lpstr>
      <vt:lpstr>Peacemaking Program</vt:lpstr>
      <vt:lpstr>Navajo Wellness model</vt:lpstr>
      <vt:lpstr> Key Component No. 2: Referral Points and the Legal Process </vt:lpstr>
      <vt:lpstr>LEGAL PROCESS AND REFERRAL POINTS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Courts</dc:title>
  <dc:creator>Regina Roanhorse</dc:creator>
  <cp:lastModifiedBy>Alisha Thompson</cp:lastModifiedBy>
  <cp:revision>12</cp:revision>
  <dcterms:created xsi:type="dcterms:W3CDTF">2019-05-06T20:09:24Z</dcterms:created>
  <dcterms:modified xsi:type="dcterms:W3CDTF">2019-05-06T22:01:42Z</dcterms:modified>
</cp:coreProperties>
</file>